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42"/>
  </p:notesMasterIdLst>
  <p:handoutMasterIdLst>
    <p:handoutMasterId r:id="rId143"/>
  </p:handoutMasterIdLst>
  <p:sldIdLst>
    <p:sldId id="298" r:id="rId2"/>
    <p:sldId id="323" r:id="rId3"/>
    <p:sldId id="520" r:id="rId4"/>
    <p:sldId id="451" r:id="rId5"/>
    <p:sldId id="476" r:id="rId6"/>
    <p:sldId id="593" r:id="rId7"/>
    <p:sldId id="518" r:id="rId8"/>
    <p:sldId id="594" r:id="rId9"/>
    <p:sldId id="595" r:id="rId10"/>
    <p:sldId id="551" r:id="rId11"/>
    <p:sldId id="457" r:id="rId12"/>
    <p:sldId id="557" r:id="rId13"/>
    <p:sldId id="558" r:id="rId14"/>
    <p:sldId id="559" r:id="rId15"/>
    <p:sldId id="560" r:id="rId16"/>
    <p:sldId id="561" r:id="rId17"/>
    <p:sldId id="562" r:id="rId18"/>
    <p:sldId id="545" r:id="rId19"/>
    <p:sldId id="596" r:id="rId20"/>
    <p:sldId id="546" r:id="rId21"/>
    <p:sldId id="591" r:id="rId22"/>
    <p:sldId id="592" r:id="rId23"/>
    <p:sldId id="584" r:id="rId24"/>
    <p:sldId id="515" r:id="rId25"/>
    <p:sldId id="466" r:id="rId26"/>
    <p:sldId id="488" r:id="rId27"/>
    <p:sldId id="553" r:id="rId28"/>
    <p:sldId id="468" r:id="rId29"/>
    <p:sldId id="516" r:id="rId30"/>
    <p:sldId id="412" r:id="rId31"/>
    <p:sldId id="313" r:id="rId32"/>
    <p:sldId id="566" r:id="rId33"/>
    <p:sldId id="394" r:id="rId34"/>
    <p:sldId id="395" r:id="rId35"/>
    <p:sldId id="397" r:id="rId36"/>
    <p:sldId id="398" r:id="rId37"/>
    <p:sldId id="399" r:id="rId38"/>
    <p:sldId id="400" r:id="rId39"/>
    <p:sldId id="401" r:id="rId40"/>
    <p:sldId id="320" r:id="rId41"/>
    <p:sldId id="297" r:id="rId42"/>
    <p:sldId id="266" r:id="rId43"/>
    <p:sldId id="360" r:id="rId44"/>
    <p:sldId id="604" r:id="rId45"/>
    <p:sldId id="599" r:id="rId46"/>
    <p:sldId id="600" r:id="rId47"/>
    <p:sldId id="601" r:id="rId48"/>
    <p:sldId id="602" r:id="rId49"/>
    <p:sldId id="603" r:id="rId50"/>
    <p:sldId id="550" r:id="rId51"/>
    <p:sldId id="549" r:id="rId52"/>
    <p:sldId id="571" r:id="rId53"/>
    <p:sldId id="572" r:id="rId54"/>
    <p:sldId id="573" r:id="rId55"/>
    <p:sldId id="502" r:id="rId56"/>
    <p:sldId id="299" r:id="rId57"/>
    <p:sldId id="303" r:id="rId58"/>
    <p:sldId id="300" r:id="rId59"/>
    <p:sldId id="406" r:id="rId60"/>
    <p:sldId id="407" r:id="rId61"/>
    <p:sldId id="315" r:id="rId62"/>
    <p:sldId id="585" r:id="rId63"/>
    <p:sldId id="316" r:id="rId64"/>
    <p:sldId id="317" r:id="rId65"/>
    <p:sldId id="318" r:id="rId66"/>
    <p:sldId id="447" r:id="rId67"/>
    <p:sldId id="605" r:id="rId68"/>
    <p:sldId id="319" r:id="rId69"/>
    <p:sldId id="326" r:id="rId70"/>
    <p:sldId id="438" r:id="rId71"/>
    <p:sldId id="439" r:id="rId72"/>
    <p:sldId id="340" r:id="rId73"/>
    <p:sldId id="586" r:id="rId74"/>
    <p:sldId id="500" r:id="rId75"/>
    <p:sldId id="445" r:id="rId76"/>
    <p:sldId id="473" r:id="rId77"/>
    <p:sldId id="341" r:id="rId78"/>
    <p:sldId id="342" r:id="rId79"/>
    <p:sldId id="528" r:id="rId80"/>
    <p:sldId id="343" r:id="rId81"/>
    <p:sldId id="530" r:id="rId82"/>
    <p:sldId id="531" r:id="rId83"/>
    <p:sldId id="532" r:id="rId84"/>
    <p:sldId id="533" r:id="rId85"/>
    <p:sldId id="534" r:id="rId86"/>
    <p:sldId id="535" r:id="rId87"/>
    <p:sldId id="536" r:id="rId88"/>
    <p:sldId id="537" r:id="rId89"/>
    <p:sldId id="606" r:id="rId90"/>
    <p:sldId id="344" r:id="rId91"/>
    <p:sldId id="345" r:id="rId92"/>
    <p:sldId id="409" r:id="rId93"/>
    <p:sldId id="346" r:id="rId94"/>
    <p:sldId id="347" r:id="rId95"/>
    <p:sldId id="348" r:id="rId96"/>
    <p:sldId id="608" r:id="rId97"/>
    <p:sldId id="411" r:id="rId98"/>
    <p:sldId id="554" r:id="rId99"/>
    <p:sldId id="555" r:id="rId100"/>
    <p:sldId id="556" r:id="rId101"/>
    <p:sldId id="349" r:id="rId102"/>
    <p:sldId id="358" r:id="rId103"/>
    <p:sldId id="357" r:id="rId104"/>
    <p:sldId id="356" r:id="rId105"/>
    <p:sldId id="355" r:id="rId106"/>
    <p:sldId id="354" r:id="rId107"/>
    <p:sldId id="569" r:id="rId108"/>
    <p:sldId id="353" r:id="rId109"/>
    <p:sldId id="350" r:id="rId110"/>
    <p:sldId id="370" r:id="rId111"/>
    <p:sldId id="351" r:id="rId112"/>
    <p:sldId id="567" r:id="rId113"/>
    <p:sldId id="352" r:id="rId114"/>
    <p:sldId id="456" r:id="rId115"/>
    <p:sldId id="570" r:id="rId116"/>
    <p:sldId id="587" r:id="rId117"/>
    <p:sldId id="422" r:id="rId118"/>
    <p:sldId id="423" r:id="rId119"/>
    <p:sldId id="413" r:id="rId120"/>
    <p:sldId id="477" r:id="rId121"/>
    <p:sldId id="478" r:id="rId122"/>
    <p:sldId id="479" r:id="rId123"/>
    <p:sldId id="480" r:id="rId124"/>
    <p:sldId id="481" r:id="rId125"/>
    <p:sldId id="482" r:id="rId126"/>
    <p:sldId id="483" r:id="rId127"/>
    <p:sldId id="484" r:id="rId128"/>
    <p:sldId id="485" r:id="rId129"/>
    <p:sldId id="597" r:id="rId130"/>
    <p:sldId id="486" r:id="rId131"/>
    <p:sldId id="588" r:id="rId132"/>
    <p:sldId id="574" r:id="rId133"/>
    <p:sldId id="575" r:id="rId134"/>
    <p:sldId id="576" r:id="rId135"/>
    <p:sldId id="577" r:id="rId136"/>
    <p:sldId id="578" r:id="rId137"/>
    <p:sldId id="579" r:id="rId138"/>
    <p:sldId id="580" r:id="rId139"/>
    <p:sldId id="581" r:id="rId140"/>
    <p:sldId id="582" r:id="rId141"/>
  </p:sldIdLst>
  <p:sldSz cx="9144000" cy="6858000" type="screen4x3"/>
  <p:notesSz cx="6648450" cy="9780588"/>
  <p:defaultTextStyle>
    <a:defPPr>
      <a:defRPr lang="en-US"/>
    </a:defPPr>
    <a:lvl1pPr algn="l" rtl="0" eaLnBrk="0" fontAlgn="base" hangingPunct="0">
      <a:spcBef>
        <a:spcPct val="0"/>
      </a:spcBef>
      <a:spcAft>
        <a:spcPct val="0"/>
      </a:spcAft>
      <a:defRPr kumimoji="1" sz="60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60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60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60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60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60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60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60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60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6600"/>
    <a:srgbClr val="FAFA62"/>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1" autoAdjust="0"/>
    <p:restoredTop sz="91042" autoAdjust="0"/>
  </p:normalViewPr>
  <p:slideViewPr>
    <p:cSldViewPr snapToObjects="1">
      <p:cViewPr varScale="1">
        <p:scale>
          <a:sx n="68" d="100"/>
          <a:sy n="68" d="100"/>
        </p:scale>
        <p:origin x="1554" y="54"/>
      </p:cViewPr>
      <p:guideLst>
        <p:guide orient="horz" pos="2160"/>
        <p:guide pos="2880"/>
      </p:guideLst>
    </p:cSldViewPr>
  </p:slideViewPr>
  <p:outlineViewPr>
    <p:cViewPr>
      <p:scale>
        <a:sx n="33" d="100"/>
        <a:sy n="33" d="100"/>
      </p:scale>
      <p:origin x="0" y="8196"/>
    </p:cViewPr>
  </p:outlineViewPr>
  <p:notesTextViewPr>
    <p:cViewPr>
      <p:scale>
        <a:sx n="100" d="100"/>
        <a:sy n="100" d="100"/>
      </p:scale>
      <p:origin x="0" y="0"/>
    </p:cViewPr>
  </p:notesTextViewPr>
  <p:sorterViewPr>
    <p:cViewPr>
      <p:scale>
        <a:sx n="66" d="100"/>
        <a:sy n="66" d="100"/>
      </p:scale>
      <p:origin x="0" y="7902"/>
    </p:cViewPr>
  </p:sorterViewPr>
  <p:notesViewPr>
    <p:cSldViewPr snapToObjects="1">
      <p:cViewPr varScale="1">
        <p:scale>
          <a:sx n="40" d="100"/>
          <a:sy n="40" d="100"/>
        </p:scale>
        <p:origin x="-1482" y="-9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1313" cy="488950"/>
          </a:xfrm>
          <a:prstGeom prst="rect">
            <a:avLst/>
          </a:prstGeom>
        </p:spPr>
        <p:txBody>
          <a:bodyPr vert="horz" lIns="91440" tIns="45720" rIns="91440" bIns="45720" rtlCol="0"/>
          <a:lstStyle>
            <a:lvl1pPr algn="l" eaLnBrk="1" hangingPunct="1">
              <a:spcBef>
                <a:spcPct val="50000"/>
              </a:spcBef>
              <a:buFont typeface="Wingdings" panose="05000000000000000000" pitchFamily="2" charset="2"/>
              <a:buChar char="§"/>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765550" y="0"/>
            <a:ext cx="2881313" cy="488950"/>
          </a:xfrm>
          <a:prstGeom prst="rect">
            <a:avLst/>
          </a:prstGeom>
        </p:spPr>
        <p:txBody>
          <a:bodyPr vert="horz" lIns="91440" tIns="45720" rIns="91440" bIns="45720" rtlCol="0"/>
          <a:lstStyle>
            <a:lvl1pPr algn="r" eaLnBrk="1" hangingPunct="1">
              <a:spcBef>
                <a:spcPct val="50000"/>
              </a:spcBef>
              <a:buFont typeface="Wingdings" panose="05000000000000000000" pitchFamily="2" charset="2"/>
              <a:buChar char="§"/>
              <a:defRPr sz="1200">
                <a:ea typeface="宋体" pitchFamily="2" charset="-122"/>
              </a:defRPr>
            </a:lvl1pPr>
          </a:lstStyle>
          <a:p>
            <a:pPr>
              <a:defRPr/>
            </a:pPr>
            <a:fld id="{59B4A7D6-043D-482F-9075-C3A5A6483C82}" type="datetimeFigureOut">
              <a:rPr lang="zh-CN" altLang="en-US"/>
              <a:pPr>
                <a:defRPr/>
              </a:pPr>
              <a:t>2017/11/18</a:t>
            </a:fld>
            <a:endParaRPr lang="zh-CN" altLang="en-US"/>
          </a:p>
        </p:txBody>
      </p:sp>
      <p:sp>
        <p:nvSpPr>
          <p:cNvPr id="4" name="页脚占位符 3"/>
          <p:cNvSpPr>
            <a:spLocks noGrp="1"/>
          </p:cNvSpPr>
          <p:nvPr>
            <p:ph type="ftr" sz="quarter" idx="2"/>
          </p:nvPr>
        </p:nvSpPr>
        <p:spPr>
          <a:xfrm>
            <a:off x="0" y="9290050"/>
            <a:ext cx="2881313" cy="488950"/>
          </a:xfrm>
          <a:prstGeom prst="rect">
            <a:avLst/>
          </a:prstGeom>
        </p:spPr>
        <p:txBody>
          <a:bodyPr vert="horz" lIns="91440" tIns="45720" rIns="91440" bIns="45720" rtlCol="0" anchor="b"/>
          <a:lstStyle>
            <a:lvl1pPr algn="l" eaLnBrk="1" hangingPunct="1">
              <a:spcBef>
                <a:spcPct val="50000"/>
              </a:spcBef>
              <a:buFont typeface="Wingdings" panose="05000000000000000000" pitchFamily="2" charset="2"/>
              <a:buChar char="§"/>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765550" y="9290050"/>
            <a:ext cx="2881313" cy="488950"/>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50000"/>
              </a:spcBef>
              <a:buFont typeface="Wingdings" panose="05000000000000000000" pitchFamily="2" charset="2"/>
              <a:buChar char="§"/>
              <a:defRPr sz="1200"/>
            </a:lvl1pPr>
          </a:lstStyle>
          <a:p>
            <a:pPr>
              <a:defRPr/>
            </a:pPr>
            <a:fld id="{763F05F9-5B5C-464A-AE89-5B835EB02D52}" type="slidenum">
              <a:rPr lang="zh-CN" altLang="en-US"/>
              <a:pPr>
                <a:defRPr/>
              </a:pPr>
              <a:t>‹#›</a:t>
            </a:fld>
            <a:endParaRPr lang="zh-CN" altLang="en-US"/>
          </a:p>
        </p:txBody>
      </p:sp>
    </p:spTree>
    <p:extLst>
      <p:ext uri="{BB962C8B-B14F-4D97-AF65-F5344CB8AC3E}">
        <p14:creationId xmlns:p14="http://schemas.microsoft.com/office/powerpoint/2010/main" val="289968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bwMode="auto">
          <a:xfrm>
            <a:off x="0" y="0"/>
            <a:ext cx="2881313"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eaLnBrk="1" hangingPunct="1">
              <a:spcBef>
                <a:spcPct val="50000"/>
              </a:spcBef>
              <a:buFont typeface="Wingdings" panose="05000000000000000000" pitchFamily="2" charset="2"/>
              <a:buChar char="§"/>
              <a:defRPr sz="1200">
                <a:ea typeface="宋体" pitchFamily="2" charset="-122"/>
              </a:defRPr>
            </a:lvl1pPr>
          </a:lstStyle>
          <a:p>
            <a:pPr>
              <a:defRPr/>
            </a:pPr>
            <a:endParaRPr lang="zh-CN" altLang="en-US"/>
          </a:p>
        </p:txBody>
      </p:sp>
      <p:sp>
        <p:nvSpPr>
          <p:cNvPr id="138243" name="Rectangle 3"/>
          <p:cNvSpPr>
            <a:spLocks noGrp="1" noChangeArrowheads="1"/>
          </p:cNvSpPr>
          <p:nvPr>
            <p:ph type="dt" idx="1"/>
          </p:nvPr>
        </p:nvSpPr>
        <p:spPr bwMode="auto">
          <a:xfrm>
            <a:off x="3767138" y="0"/>
            <a:ext cx="2881312"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r" eaLnBrk="1" hangingPunct="1">
              <a:spcBef>
                <a:spcPct val="50000"/>
              </a:spcBef>
              <a:buFont typeface="Wingdings" panose="05000000000000000000" pitchFamily="2" charset="2"/>
              <a:buChar char="§"/>
              <a:defRPr sz="1200">
                <a:ea typeface="宋体"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5" name="Rectangle 5"/>
          <p:cNvSpPr>
            <a:spLocks noGrp="1" noChangeArrowheads="1"/>
          </p:cNvSpPr>
          <p:nvPr>
            <p:ph type="body" sz="quarter" idx="3"/>
          </p:nvPr>
        </p:nvSpPr>
        <p:spPr bwMode="auto">
          <a:xfrm>
            <a:off x="885825" y="4645025"/>
            <a:ext cx="4876800" cy="1238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8246" name="Rectangle 6"/>
          <p:cNvSpPr>
            <a:spLocks noGrp="1" noChangeArrowheads="1"/>
          </p:cNvSpPr>
          <p:nvPr>
            <p:ph type="ftr" sz="quarter" idx="4"/>
          </p:nvPr>
        </p:nvSpPr>
        <p:spPr bwMode="auto">
          <a:xfrm>
            <a:off x="0" y="9504363"/>
            <a:ext cx="2881313" cy="2762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eaLnBrk="1" hangingPunct="1">
              <a:spcBef>
                <a:spcPct val="50000"/>
              </a:spcBef>
              <a:buFont typeface="Wingdings" panose="05000000000000000000" pitchFamily="2" charset="2"/>
              <a:buChar char="§"/>
              <a:defRPr sz="1200">
                <a:ea typeface="宋体" pitchFamily="2" charset="-122"/>
              </a:defRPr>
            </a:lvl1pPr>
          </a:lstStyle>
          <a:p>
            <a:pPr>
              <a:defRPr/>
            </a:pPr>
            <a:endParaRPr lang="en-US" altLang="zh-CN"/>
          </a:p>
        </p:txBody>
      </p:sp>
      <p:sp>
        <p:nvSpPr>
          <p:cNvPr id="138247" name="Rectangle 7"/>
          <p:cNvSpPr>
            <a:spLocks noGrp="1" noChangeArrowheads="1"/>
          </p:cNvSpPr>
          <p:nvPr>
            <p:ph type="sldNum" sz="quarter" idx="5"/>
          </p:nvPr>
        </p:nvSpPr>
        <p:spPr bwMode="auto">
          <a:xfrm>
            <a:off x="3767138" y="9504363"/>
            <a:ext cx="2881312" cy="2762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eaLnBrk="1" hangingPunct="1">
              <a:spcBef>
                <a:spcPct val="50000"/>
              </a:spcBef>
              <a:buFont typeface="Wingdings" panose="05000000000000000000" pitchFamily="2" charset="2"/>
              <a:buChar char="§"/>
              <a:defRPr sz="1200"/>
            </a:lvl1pPr>
          </a:lstStyle>
          <a:p>
            <a:pPr>
              <a:defRPr/>
            </a:pPr>
            <a:fld id="{FCB0095F-6407-4E77-AA45-1F28E13A012C}" type="slidenum">
              <a:rPr lang="zh-CN" altLang="en-US"/>
              <a:pPr>
                <a:defRPr/>
              </a:pPr>
              <a:t>‹#›</a:t>
            </a:fld>
            <a:endParaRPr lang="en-US" altLang="zh-CN"/>
          </a:p>
        </p:txBody>
      </p:sp>
    </p:spTree>
    <p:extLst>
      <p:ext uri="{BB962C8B-B14F-4D97-AF65-F5344CB8AC3E}">
        <p14:creationId xmlns:p14="http://schemas.microsoft.com/office/powerpoint/2010/main" val="35751212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8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F11385C8-F87E-4565-9856-A06763620E04}" type="slidenum">
              <a:rPr lang="zh-CN" altLang="en-US" smtClean="0">
                <a:latin typeface="Tahoma" panose="020B0604030504040204" pitchFamily="34" charset="0"/>
              </a:rPr>
              <a:pPr>
                <a:spcBef>
                  <a:spcPct val="50000"/>
                </a:spcBef>
              </a:pPr>
              <a:t>2</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3483513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5449E263-AFC2-41E5-91E1-0BC33AFA1508}" type="slidenum">
              <a:rPr lang="zh-CN" altLang="en-US" smtClean="0">
                <a:latin typeface="Tahoma" panose="020B0604030504040204" pitchFamily="34" charset="0"/>
              </a:rPr>
              <a:pPr>
                <a:spcBef>
                  <a:spcPct val="50000"/>
                </a:spcBef>
              </a:pPr>
              <a:t>74</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29142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941388" y="676275"/>
            <a:ext cx="4811712" cy="3608388"/>
          </a:xfrm>
          <a:ln/>
        </p:spPr>
      </p:sp>
      <p:sp>
        <p:nvSpPr>
          <p:cNvPr id="82947" name="Rectangle 3"/>
          <p:cNvSpPr>
            <a:spLocks noGrp="1" noChangeArrowheads="1"/>
          </p:cNvSpPr>
          <p:nvPr>
            <p:ph type="body" idx="1"/>
          </p:nvPr>
        </p:nvSpPr>
        <p:spPr>
          <a:xfrm>
            <a:off x="885825" y="4645025"/>
            <a:ext cx="4876800"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918001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E2E96234-DADE-480C-BF78-1BEBB30F8DDE}" type="slidenum">
              <a:rPr lang="zh-CN" altLang="en-US" smtClean="0">
                <a:latin typeface="Tahoma" panose="020B0604030504040204" pitchFamily="34" charset="0"/>
              </a:rPr>
              <a:pPr>
                <a:spcBef>
                  <a:spcPct val="50000"/>
                </a:spcBef>
              </a:pPr>
              <a:t>77</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341444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fld id="{F3B99857-AA9E-4657-9679-0D4C7C0E5E64}" type="slidenum">
              <a:rPr lang="zh-CN" altLang="en-US" sz="1200" smtClean="0"/>
              <a:pPr/>
              <a:t>97</a:t>
            </a:fld>
            <a:endParaRPr lang="en-US" altLang="zh-CN" sz="1200" smtClean="0"/>
          </a:p>
        </p:txBody>
      </p:sp>
    </p:spTree>
    <p:extLst>
      <p:ext uri="{BB962C8B-B14F-4D97-AF65-F5344CB8AC3E}">
        <p14:creationId xmlns:p14="http://schemas.microsoft.com/office/powerpoint/2010/main" val="293566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latin typeface="Arial" panose="020B0604020202020204" pitchFamily="34" charset="0"/>
            </a:endParaRPr>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1490805-121F-4559-93AE-CE6E3C49A9AD}" type="slidenum">
              <a:rPr lang="zh-CN" altLang="en-US" smtClean="0"/>
              <a:pPr>
                <a:spcBef>
                  <a:spcPct val="0"/>
                </a:spcBef>
              </a:pPr>
              <a:t>115</a:t>
            </a:fld>
            <a:endParaRPr lang="zh-CN" altLang="en-US" smtClean="0"/>
          </a:p>
        </p:txBody>
      </p:sp>
    </p:spTree>
    <p:extLst>
      <p:ext uri="{BB962C8B-B14F-4D97-AF65-F5344CB8AC3E}">
        <p14:creationId xmlns:p14="http://schemas.microsoft.com/office/powerpoint/2010/main" val="83395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6</a:t>
            </a:fld>
            <a:endParaRPr lang="en-US" altLang="zh-CN"/>
          </a:p>
        </p:txBody>
      </p:sp>
    </p:spTree>
    <p:extLst>
      <p:ext uri="{BB962C8B-B14F-4D97-AF65-F5344CB8AC3E}">
        <p14:creationId xmlns:p14="http://schemas.microsoft.com/office/powerpoint/2010/main" val="308008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22</a:t>
            </a:fld>
            <a:endParaRPr lang="en-US" altLang="zh-CN"/>
          </a:p>
        </p:txBody>
      </p:sp>
    </p:spTree>
    <p:extLst>
      <p:ext uri="{BB962C8B-B14F-4D97-AF65-F5344CB8AC3E}">
        <p14:creationId xmlns:p14="http://schemas.microsoft.com/office/powerpoint/2010/main" val="144640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24</a:t>
            </a:fld>
            <a:endParaRPr lang="en-US" altLang="zh-CN"/>
          </a:p>
        </p:txBody>
      </p:sp>
    </p:spTree>
    <p:extLst>
      <p:ext uri="{BB962C8B-B14F-4D97-AF65-F5344CB8AC3E}">
        <p14:creationId xmlns:p14="http://schemas.microsoft.com/office/powerpoint/2010/main" val="83855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455F6733-CB72-4738-A3A7-1F41CDC08145}" type="slidenum">
              <a:rPr lang="zh-CN" altLang="en-US" smtClean="0">
                <a:latin typeface="Tahoma" panose="020B0604030504040204" pitchFamily="34" charset="0"/>
              </a:rPr>
              <a:pPr>
                <a:spcBef>
                  <a:spcPct val="50000"/>
                </a:spcBef>
              </a:pPr>
              <a:t>34</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357392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45</a:t>
            </a:fld>
            <a:endParaRPr lang="en-US" altLang="zh-CN"/>
          </a:p>
        </p:txBody>
      </p:sp>
    </p:spTree>
    <p:extLst>
      <p:ext uri="{BB962C8B-B14F-4D97-AF65-F5344CB8AC3E}">
        <p14:creationId xmlns:p14="http://schemas.microsoft.com/office/powerpoint/2010/main" val="146081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034099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54091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47912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eaLnBrk="1" hangingPunct="1">
                <a:spcBef>
                  <a:spcPct val="50000"/>
                </a:spcBef>
                <a:buFont typeface="Wingdings" panose="05000000000000000000" pitchFamily="2" charset="2"/>
                <a:buChar char="§"/>
                <a:defRPr/>
              </a:pPr>
              <a:endParaRPr lang="zh-CN" altLang="en-US" smtClean="0"/>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3238FC0A-BCC7-455B-B667-FAD463B4B584}" type="datetime1">
              <a:rPr lang="zh-CN" altLang="en-US"/>
              <a:pPr>
                <a:defRPr/>
              </a:pPr>
              <a:t>2017/11/18</a:t>
            </a:fld>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72385CD6-E3F4-4782-955C-F5DC3442094E}" type="slidenum">
              <a:rPr lang="zh-CN" altLang="en-US"/>
              <a:pPr>
                <a:defRPr/>
              </a:pPr>
              <a:t>‹#›</a:t>
            </a:fld>
            <a:endParaRPr lang="en-US" altLang="zh-CN"/>
          </a:p>
        </p:txBody>
      </p:sp>
    </p:spTree>
    <p:extLst>
      <p:ext uri="{BB962C8B-B14F-4D97-AF65-F5344CB8AC3E}">
        <p14:creationId xmlns:p14="http://schemas.microsoft.com/office/powerpoint/2010/main" val="147004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86A5DBEB-013D-4BAD-93DE-2E10E0DA495A}" type="datetime1">
              <a:rPr lang="zh-CN" altLang="en-US"/>
              <a:pPr>
                <a:defRPr/>
              </a:pPr>
              <a:t>2017/11/18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EB5EFBF-78E6-4A09-BD29-08499EEBE5DB}" type="slidenum">
              <a:rPr lang="zh-CN" altLang="en-US"/>
              <a:pPr>
                <a:defRPr/>
              </a:pPr>
              <a:t>‹#›</a:t>
            </a:fld>
            <a:endParaRPr lang="en-US" altLang="zh-CN"/>
          </a:p>
        </p:txBody>
      </p:sp>
    </p:spTree>
    <p:extLst>
      <p:ext uri="{BB962C8B-B14F-4D97-AF65-F5344CB8AC3E}">
        <p14:creationId xmlns:p14="http://schemas.microsoft.com/office/powerpoint/2010/main" val="222474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4520104C-F232-4556-8C24-3B22C0D17508}" type="datetime1">
              <a:rPr lang="zh-CN" altLang="en-US"/>
              <a:pPr>
                <a:defRPr/>
              </a:pPr>
              <a:t>2017/11/18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345E7E5-2543-45CA-A2D8-36A03C93CD21}" type="slidenum">
              <a:rPr lang="zh-CN" altLang="en-US"/>
              <a:pPr>
                <a:defRPr/>
              </a:pPr>
              <a:t>‹#›</a:t>
            </a:fld>
            <a:endParaRPr lang="en-US" altLang="zh-CN"/>
          </a:p>
        </p:txBody>
      </p:sp>
    </p:spTree>
    <p:extLst>
      <p:ext uri="{BB962C8B-B14F-4D97-AF65-F5344CB8AC3E}">
        <p14:creationId xmlns:p14="http://schemas.microsoft.com/office/powerpoint/2010/main" val="2948750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fld id="{C902F506-DF0D-4818-9BBF-E4E4E20EC47A}" type="datetime1">
              <a:rPr lang="zh-CN" altLang="en-US"/>
              <a:pPr>
                <a:defRPr/>
              </a:pPr>
              <a:t>2017/11/18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2B910B0-D077-4C61-A0DF-6F1254A7E1CC}" type="slidenum">
              <a:rPr lang="zh-CN" altLang="en-US"/>
              <a:pPr>
                <a:defRPr/>
              </a:pPr>
              <a:t>‹#›</a:t>
            </a:fld>
            <a:endParaRPr lang="en-US" altLang="zh-CN"/>
          </a:p>
        </p:txBody>
      </p:sp>
    </p:spTree>
    <p:extLst>
      <p:ext uri="{BB962C8B-B14F-4D97-AF65-F5344CB8AC3E}">
        <p14:creationId xmlns:p14="http://schemas.microsoft.com/office/powerpoint/2010/main" val="3476325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pPr>
              <a:defRPr/>
            </a:pPr>
            <a:fld id="{34AD9D9B-7409-4948-BCC0-B89BDFADE6BE}" type="slidenum">
              <a:rPr lang="zh-CN" altLang="en-US"/>
              <a:pPr>
                <a:defRPr/>
              </a:pPr>
              <a:t>‹#›</a:t>
            </a:fld>
            <a:endParaRPr lang="en-US" altLang="zh-CN"/>
          </a:p>
        </p:txBody>
      </p:sp>
    </p:spTree>
    <p:extLst>
      <p:ext uri="{BB962C8B-B14F-4D97-AF65-F5344CB8AC3E}">
        <p14:creationId xmlns:p14="http://schemas.microsoft.com/office/powerpoint/2010/main" val="3159235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32195763-694B-4F86-9925-0EB6D086D3B4}" type="datetime1">
              <a:rPr lang="zh-CN" altLang="en-US"/>
              <a:pPr>
                <a:defRPr/>
              </a:pPr>
              <a:t>2017/11/18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592E184-539B-4EBD-910C-D01F074C232B}" type="slidenum">
              <a:rPr lang="en-US" altLang="zh-CN"/>
              <a:pPr>
                <a:defRPr/>
              </a:pPr>
              <a:t>‹#›</a:t>
            </a:fld>
            <a:endParaRPr lang="en-US" altLang="zh-CN"/>
          </a:p>
        </p:txBody>
      </p:sp>
    </p:spTree>
    <p:extLst>
      <p:ext uri="{BB962C8B-B14F-4D97-AF65-F5344CB8AC3E}">
        <p14:creationId xmlns:p14="http://schemas.microsoft.com/office/powerpoint/2010/main" val="106415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863B3365-C296-49E7-A5CD-08317A4A8C1E}" type="datetime1">
              <a:rPr lang="zh-CN" altLang="en-US"/>
              <a:pPr>
                <a:defRPr/>
              </a:pPr>
              <a:t>2017/11/18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854B54B-00F3-46BF-AB89-77FA88123BB8}" type="slidenum">
              <a:rPr lang="zh-CN" altLang="en-US"/>
              <a:pPr>
                <a:defRPr/>
              </a:pPr>
              <a:t>‹#›</a:t>
            </a:fld>
            <a:endParaRPr lang="en-US" altLang="zh-CN"/>
          </a:p>
        </p:txBody>
      </p:sp>
    </p:spTree>
    <p:extLst>
      <p:ext uri="{BB962C8B-B14F-4D97-AF65-F5344CB8AC3E}">
        <p14:creationId xmlns:p14="http://schemas.microsoft.com/office/powerpoint/2010/main" val="421827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E59CBECE-FD26-44C2-85FB-36264970BBC7}" type="datetime1">
              <a:rPr lang="zh-CN" altLang="en-US"/>
              <a:pPr>
                <a:defRPr/>
              </a:pPr>
              <a:t>2017/11/18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AEA3AFE-8874-4B95-8E6F-F458F297AB0D}" type="slidenum">
              <a:rPr lang="zh-CN" altLang="en-US"/>
              <a:pPr>
                <a:defRPr/>
              </a:pPr>
              <a:t>‹#›</a:t>
            </a:fld>
            <a:endParaRPr lang="en-US" altLang="zh-CN"/>
          </a:p>
        </p:txBody>
      </p:sp>
    </p:spTree>
    <p:extLst>
      <p:ext uri="{BB962C8B-B14F-4D97-AF65-F5344CB8AC3E}">
        <p14:creationId xmlns:p14="http://schemas.microsoft.com/office/powerpoint/2010/main" val="167074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64989F16-242E-4173-9AAA-B6F7E8814307}" type="datetime1">
              <a:rPr lang="zh-CN" altLang="en-US"/>
              <a:pPr>
                <a:defRPr/>
              </a:pPr>
              <a:t>2017/11/18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E9F94B3-8BE9-44AC-9C0F-4069A6913CA0}" type="slidenum">
              <a:rPr lang="zh-CN" altLang="en-US"/>
              <a:pPr>
                <a:defRPr/>
              </a:pPr>
              <a:t>‹#›</a:t>
            </a:fld>
            <a:endParaRPr lang="en-US" altLang="zh-CN"/>
          </a:p>
        </p:txBody>
      </p:sp>
    </p:spTree>
    <p:extLst>
      <p:ext uri="{BB962C8B-B14F-4D97-AF65-F5344CB8AC3E}">
        <p14:creationId xmlns:p14="http://schemas.microsoft.com/office/powerpoint/2010/main" val="24783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410FA62E-6743-4E79-9420-2FF223FC7A4E}" type="datetime1">
              <a:rPr lang="zh-CN" altLang="en-US"/>
              <a:pPr>
                <a:defRPr/>
              </a:pPr>
              <a:t>2017/11/18</a:t>
            </a:fld>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8E83652D-09A2-4441-9886-CC05CC2BC077}" type="slidenum">
              <a:rPr lang="zh-CN" altLang="en-US"/>
              <a:pPr>
                <a:defRPr/>
              </a:pPr>
              <a:t>‹#›</a:t>
            </a:fld>
            <a:endParaRPr lang="en-US" altLang="zh-CN"/>
          </a:p>
        </p:txBody>
      </p:sp>
    </p:spTree>
    <p:extLst>
      <p:ext uri="{BB962C8B-B14F-4D97-AF65-F5344CB8AC3E}">
        <p14:creationId xmlns:p14="http://schemas.microsoft.com/office/powerpoint/2010/main" val="324833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FBE27870-5D1A-47C2-A5C7-4C6AFA5FD200}" type="datetime1">
              <a:rPr lang="zh-CN" altLang="en-US"/>
              <a:pPr>
                <a:defRPr/>
              </a:pPr>
              <a:t>2017/11/18</a:t>
            </a:fld>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F9E32937-EB51-43C6-8F2F-24997316ACA3}" type="slidenum">
              <a:rPr lang="zh-CN" altLang="en-US"/>
              <a:pPr>
                <a:defRPr/>
              </a:pPr>
              <a:t>‹#›</a:t>
            </a:fld>
            <a:endParaRPr lang="en-US" altLang="zh-CN"/>
          </a:p>
        </p:txBody>
      </p:sp>
    </p:spTree>
    <p:extLst>
      <p:ext uri="{BB962C8B-B14F-4D97-AF65-F5344CB8AC3E}">
        <p14:creationId xmlns:p14="http://schemas.microsoft.com/office/powerpoint/2010/main" val="144382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750CC2E5-C106-4FEF-87A1-47401EA92F2C}" type="datetime1">
              <a:rPr lang="zh-CN" altLang="en-US"/>
              <a:pPr>
                <a:defRPr/>
              </a:pPr>
              <a:t>2017/11/18</a:t>
            </a:fld>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A56AA77F-4E2C-435E-A410-EDD6D668FCBA}" type="slidenum">
              <a:rPr lang="zh-CN" altLang="en-US"/>
              <a:pPr>
                <a:defRPr/>
              </a:pPr>
              <a:t>‹#›</a:t>
            </a:fld>
            <a:endParaRPr lang="en-US" altLang="zh-CN"/>
          </a:p>
        </p:txBody>
      </p:sp>
    </p:spTree>
    <p:extLst>
      <p:ext uri="{BB962C8B-B14F-4D97-AF65-F5344CB8AC3E}">
        <p14:creationId xmlns:p14="http://schemas.microsoft.com/office/powerpoint/2010/main" val="2478763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FCEABA7C-770F-49F9-9153-9E79BBEB0A2B}" type="datetime1">
              <a:rPr lang="zh-CN" altLang="en-US"/>
              <a:pPr>
                <a:defRPr/>
              </a:pPr>
              <a:t>2017/11/18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0BE2B0F-82D4-4985-854D-25B31261CF5B}" type="slidenum">
              <a:rPr lang="zh-CN" altLang="en-US"/>
              <a:pPr>
                <a:defRPr/>
              </a:pPr>
              <a:t>‹#›</a:t>
            </a:fld>
            <a:endParaRPr lang="en-US" altLang="zh-CN"/>
          </a:p>
        </p:txBody>
      </p:sp>
    </p:spTree>
    <p:extLst>
      <p:ext uri="{BB962C8B-B14F-4D97-AF65-F5344CB8AC3E}">
        <p14:creationId xmlns:p14="http://schemas.microsoft.com/office/powerpoint/2010/main" val="180819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90E2A322-81A4-446D-8B25-482DA2E1C430}" type="datetime1">
              <a:rPr lang="zh-CN" altLang="en-US"/>
              <a:pPr>
                <a:defRPr/>
              </a:pPr>
              <a:t>2017/11/18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5707C57-6C4B-4674-BDA1-BA1F6930F78F}" type="slidenum">
              <a:rPr lang="zh-CN" altLang="en-US"/>
              <a:pPr>
                <a:defRPr/>
              </a:pPr>
              <a:t>‹#›</a:t>
            </a:fld>
            <a:endParaRPr lang="en-US" altLang="zh-CN"/>
          </a:p>
        </p:txBody>
      </p:sp>
    </p:spTree>
    <p:extLst>
      <p:ext uri="{BB962C8B-B14F-4D97-AF65-F5344CB8AC3E}">
        <p14:creationId xmlns:p14="http://schemas.microsoft.com/office/powerpoint/2010/main" val="379620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6000">
                <a:solidFill>
                  <a:schemeClr val="tx1"/>
                </a:solidFill>
                <a:latin typeface="Tahoma" pitchFamily="34" charset="0"/>
                <a:ea typeface="宋体" pitchFamily="2" charset="-122"/>
              </a:defRPr>
            </a:lvl1pPr>
            <a:lvl2pPr marL="742950" indent="-285750" eaLnBrk="0" hangingPunct="0">
              <a:defRPr kumimoji="1" sz="6000">
                <a:solidFill>
                  <a:schemeClr val="tx1"/>
                </a:solidFill>
                <a:latin typeface="Tahoma" pitchFamily="34" charset="0"/>
                <a:ea typeface="宋体" pitchFamily="2" charset="-122"/>
              </a:defRPr>
            </a:lvl2pPr>
            <a:lvl3pPr marL="1143000" indent="-228600" eaLnBrk="0" hangingPunct="0">
              <a:defRPr kumimoji="1" sz="6000">
                <a:solidFill>
                  <a:schemeClr val="tx1"/>
                </a:solidFill>
                <a:latin typeface="Tahoma" pitchFamily="34" charset="0"/>
                <a:ea typeface="宋体" pitchFamily="2" charset="-122"/>
              </a:defRPr>
            </a:lvl3pPr>
            <a:lvl4pPr marL="1600200" indent="-228600" eaLnBrk="0" hangingPunct="0">
              <a:defRPr kumimoji="1" sz="6000">
                <a:solidFill>
                  <a:schemeClr val="tx1"/>
                </a:solidFill>
                <a:latin typeface="Tahoma" pitchFamily="34" charset="0"/>
                <a:ea typeface="宋体" pitchFamily="2" charset="-122"/>
              </a:defRPr>
            </a:lvl4pPr>
            <a:lvl5pPr marL="2057400" indent="-228600" eaLnBrk="0" hangingPunct="0">
              <a:defRPr kumimoji="1" sz="6000">
                <a:solidFill>
                  <a:schemeClr val="tx1"/>
                </a:solidFill>
                <a:latin typeface="Tahoma" pitchFamily="34" charset="0"/>
                <a:ea typeface="宋体" pitchFamily="2" charset="-122"/>
              </a:defRPr>
            </a:lvl5pPr>
            <a:lvl6pPr marL="25146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6pPr>
            <a:lvl7pPr marL="29718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7pPr>
            <a:lvl8pPr marL="34290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8pPr>
            <a:lvl9pPr marL="3886200" indent="-228600" eaLnBrk="0" fontAlgn="base" hangingPunct="0">
              <a:spcBef>
                <a:spcPct val="50000"/>
              </a:spcBef>
              <a:spcAft>
                <a:spcPct val="0"/>
              </a:spcAft>
              <a:buFont typeface="Wingdings" pitchFamily="2" charset="2"/>
              <a:buChar char="§"/>
              <a:defRPr kumimoji="1" sz="6000">
                <a:solidFill>
                  <a:schemeClr val="tx1"/>
                </a:solidFill>
                <a:latin typeface="Tahoma" pitchFamily="34" charset="0"/>
                <a:ea typeface="宋体" pitchFamily="2" charset="-122"/>
              </a:defRPr>
            </a:lvl9pPr>
          </a:lstStyle>
          <a:p>
            <a:pPr algn="ctr" eaLnBrk="1" hangingPunct="1">
              <a:defRPr/>
            </a:pPr>
            <a:endParaRPr lang="zh-CN" altLang="en-US" sz="2400" smtClean="0"/>
          </a:p>
        </p:txBody>
      </p:sp>
      <p:sp>
        <p:nvSpPr>
          <p:cNvPr id="103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FontTx/>
              <a:buNone/>
              <a:defRPr kumimoji="0" sz="1400">
                <a:ea typeface="宋体" pitchFamily="2" charset="-122"/>
              </a:defRPr>
            </a:lvl1pPr>
          </a:lstStyle>
          <a:p>
            <a:pPr>
              <a:defRPr/>
            </a:pPr>
            <a:fld id="{4C87205D-ED29-4291-8871-2889BDC2A6E7}" type="datetime1">
              <a:rPr lang="zh-CN" altLang="en-US"/>
              <a:pPr>
                <a:defRPr/>
              </a:pPr>
              <a:t>2017/11/18</a:t>
            </a:fld>
            <a:endParaRPr lang="en-US" altLang="zh-CN"/>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buFontTx/>
              <a:buNone/>
              <a:defRPr kumimoji="0" sz="1400">
                <a:ea typeface="宋体" pitchFamily="2" charset="-122"/>
              </a:defRPr>
            </a:lvl1pPr>
          </a:lstStyle>
          <a:p>
            <a:pPr>
              <a:defRPr/>
            </a:pPr>
            <a:endParaRPr lang="en-US" altLang="zh-CN"/>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buFontTx/>
              <a:buNone/>
              <a:defRPr kumimoji="0" sz="1400"/>
            </a:lvl1pPr>
          </a:lstStyle>
          <a:p>
            <a:pPr>
              <a:defRPr/>
            </a:pPr>
            <a:fld id="{06C19055-7CF6-44A6-B5C1-247EEEC1D3F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27"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8" r:id="rId13"/>
    <p:sldLayoutId id="2147484429" r:id="rId14"/>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2pPr>
      <a:lvl3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3pPr>
      <a:lvl4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4pPr>
      <a:lvl5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5pPr>
      <a:lvl6pPr marL="457200" algn="l" rtl="0" fontAlgn="base">
        <a:spcBef>
          <a:spcPct val="0"/>
        </a:spcBef>
        <a:spcAft>
          <a:spcPct val="0"/>
        </a:spcAft>
        <a:defRPr kumimoji="1" sz="4400">
          <a:solidFill>
            <a:schemeClr val="tx2"/>
          </a:solidFill>
          <a:latin typeface="Tahoma" pitchFamily="34" charset="0"/>
          <a:ea typeface="华文彩云" pitchFamily="2" charset="-122"/>
        </a:defRPr>
      </a:lvl6pPr>
      <a:lvl7pPr marL="914400" algn="l" rtl="0" fontAlgn="base">
        <a:spcBef>
          <a:spcPct val="0"/>
        </a:spcBef>
        <a:spcAft>
          <a:spcPct val="0"/>
        </a:spcAft>
        <a:defRPr kumimoji="1" sz="4400">
          <a:solidFill>
            <a:schemeClr val="tx2"/>
          </a:solidFill>
          <a:latin typeface="Tahoma" pitchFamily="34" charset="0"/>
          <a:ea typeface="华文彩云" pitchFamily="2" charset="-122"/>
        </a:defRPr>
      </a:lvl7pPr>
      <a:lvl8pPr marL="1371600" algn="l" rtl="0" fontAlgn="base">
        <a:spcBef>
          <a:spcPct val="0"/>
        </a:spcBef>
        <a:spcAft>
          <a:spcPct val="0"/>
        </a:spcAft>
        <a:defRPr kumimoji="1" sz="4400">
          <a:solidFill>
            <a:schemeClr val="tx2"/>
          </a:solidFill>
          <a:latin typeface="Tahoma" pitchFamily="34" charset="0"/>
          <a:ea typeface="华文彩云" pitchFamily="2" charset="-122"/>
        </a:defRPr>
      </a:lvl8pPr>
      <a:lvl9pPr marL="1828800" algn="l" rtl="0" fontAlgn="base">
        <a:spcBef>
          <a:spcPct val="0"/>
        </a:spcBef>
        <a:spcAft>
          <a:spcPct val="0"/>
        </a:spcAft>
        <a:defRPr kumimoji="1" sz="4400">
          <a:solidFill>
            <a:schemeClr val="tx2"/>
          </a:solidFill>
          <a:latin typeface="Tahoma" pitchFamily="34" charset="0"/>
          <a:ea typeface="华文彩云"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Blip>
          <a:blip r:embed="rId16"/>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Blip>
          <a:blip r:embed="rId17"/>
        </a:buBlip>
        <a:defRPr kumimoji="1" sz="2400">
          <a:solidFill>
            <a:schemeClr val="tx1"/>
          </a:solidFill>
          <a:latin typeface="+mj-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Blip>
          <a:blip r:embed="rId16"/>
        </a:buBlip>
        <a:defRPr kumimoji="1" sz="2000">
          <a:solidFill>
            <a:schemeClr val="tx1"/>
          </a:solidFill>
          <a:latin typeface="+mj-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Blip>
          <a:blip r:embed="rId18"/>
        </a:buBlip>
        <a:defRPr kumimoji="1">
          <a:solidFill>
            <a:schemeClr val="tx1"/>
          </a:solidFill>
          <a:latin typeface="+mj-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j-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hyperlink" Target="http://baike.sogou.com/lemma/ShowInnerLink.htm?lemmaId=10029216" TargetMode="External"/><Relationship Id="rId7" Type="http://schemas.openxmlformats.org/officeDocument/2006/relationships/image" Target="../media/image3.png"/><Relationship Id="rId2" Type="http://schemas.openxmlformats.org/officeDocument/2006/relationships/hyperlink" Target="http://baike.sogou.com/lemma/ShowInnerLink.htm?lemmaId=87187"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aike.sogou.com/lemma/ShowInnerLink.htm?lemmaId=805947"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png"/><Relationship Id="rId7"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3.png"/><Relationship Id="rId10" Type="http://schemas.openxmlformats.org/officeDocument/2006/relationships/image" Target="../media/image53.jpeg"/><Relationship Id="rId4" Type="http://schemas.openxmlformats.org/officeDocument/2006/relationships/image" Target="../media/image2.png"/><Relationship Id="rId9" Type="http://schemas.openxmlformats.org/officeDocument/2006/relationships/image" Target="../media/image52.jpeg"/></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2.wmf"/><Relationship Id="rId4" Type="http://schemas.openxmlformats.org/officeDocument/2006/relationships/image" Target="../media/image1.png"/><Relationship Id="rId9"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hyperlink" Target="http://www.pcauto.com.cn/news/1023/10230432.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banbao.1kejian.com/banbaowengao/shijiezhizui/21939.html"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png"/><Relationship Id="rId7"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EB37E58-67F6-475D-89FA-57DF08AFD0B7}" type="slidenum">
              <a:rPr kumimoji="0" lang="zh-CN" altLang="en-US" sz="1400" smtClean="0">
                <a:solidFill>
                  <a:schemeClr val="bg2"/>
                </a:solidFill>
                <a:latin typeface="Tahoma" panose="020B0604030504040204" pitchFamily="34" charset="0"/>
                <a:ea typeface="宋体" panose="02010600030101010101" pitchFamily="2" charset="-122"/>
              </a:rPr>
              <a:pPr>
                <a:spcBef>
                  <a:spcPct val="0"/>
                </a:spcBef>
                <a:buClrTx/>
                <a:buSzTx/>
                <a:buFontTx/>
                <a:buNone/>
              </a:pPr>
              <a:t>1</a:t>
            </a:fld>
            <a:endParaRPr kumimoji="0" lang="en-US" altLang="zh-CN" sz="1400" smtClean="0">
              <a:solidFill>
                <a:schemeClr val="bg2"/>
              </a:solidFill>
              <a:latin typeface="Tahoma" panose="020B0604030504040204" pitchFamily="34" charset="0"/>
              <a:ea typeface="宋体" panose="02010600030101010101" pitchFamily="2" charset="-122"/>
            </a:endParaRPr>
          </a:p>
        </p:txBody>
      </p:sp>
      <p:sp>
        <p:nvSpPr>
          <p:cNvPr id="141314" name="Rectangle 2"/>
          <p:cNvSpPr>
            <a:spLocks noGrp="1" noChangeArrowheads="1"/>
          </p:cNvSpPr>
          <p:nvPr>
            <p:ph type="ctrTitle"/>
          </p:nvPr>
        </p:nvSpPr>
        <p:spPr>
          <a:xfrm>
            <a:off x="990600" y="2209800"/>
            <a:ext cx="7772400" cy="1066800"/>
          </a:xfrm>
        </p:spPr>
        <p:txBody>
          <a:bodyPr/>
          <a:lstStyle/>
          <a:p>
            <a:pPr algn="ctr" eaLnBrk="1" hangingPunct="1"/>
            <a:r>
              <a:rPr lang="zh-CN" altLang="en-US" sz="5400" smtClean="0">
                <a:latin typeface="Bookman Old Style" panose="02050604050505020204" pitchFamily="18" charset="0"/>
                <a:ea typeface="华文新魏" panose="02010800040101010101" pitchFamily="2" charset="-122"/>
              </a:rPr>
              <a:t>人工智能</a:t>
            </a:r>
            <a:br>
              <a:rPr lang="zh-CN" altLang="en-US" sz="5400" smtClean="0">
                <a:latin typeface="Bookman Old Style" panose="02050604050505020204" pitchFamily="18" charset="0"/>
                <a:ea typeface="华文新魏" panose="02010800040101010101" pitchFamily="2" charset="-122"/>
              </a:rPr>
            </a:br>
            <a:r>
              <a:rPr lang="en-US" altLang="zh-CN" sz="5400" smtClean="0">
                <a:latin typeface="Bookman Old Style" panose="02050604050505020204" pitchFamily="18" charset="0"/>
                <a:ea typeface="华文新魏" panose="02010800040101010101" pitchFamily="2" charset="-122"/>
              </a:rPr>
              <a:t>Artificial Intelligence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additive="base">
                                        <p:cTn id="7" dur="500" fill="hold"/>
                                        <p:tgtEl>
                                          <p:spTgt spid="141314"/>
                                        </p:tgtEl>
                                        <p:attrNameLst>
                                          <p:attrName>ppt_x</p:attrName>
                                        </p:attrNameLst>
                                      </p:cBhvr>
                                      <p:tavLst>
                                        <p:tav tm="0">
                                          <p:val>
                                            <p:strVal val="0-#ppt_w/2"/>
                                          </p:val>
                                        </p:tav>
                                        <p:tav tm="100000">
                                          <p:val>
                                            <p:strVal val="#ppt_x"/>
                                          </p:val>
                                        </p:tav>
                                      </p:tavLst>
                                    </p:anim>
                                    <p:anim calcmode="lin" valueType="num">
                                      <p:cBhvr additive="base">
                                        <p:cTn id="8" dur="500" fill="hold"/>
                                        <p:tgtEl>
                                          <p:spTgt spid="141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smtClean="0">
                <a:solidFill>
                  <a:schemeClr val="folHlink"/>
                </a:solidFill>
                <a:latin typeface="华文新魏" pitchFamily="2" charset="-122"/>
              </a:rPr>
              <a:t>推荐参考书</a:t>
            </a:r>
            <a:endParaRPr lang="zh-CN" altLang="en-US" dirty="0" smtClean="0"/>
          </a:p>
        </p:txBody>
      </p:sp>
      <p:sp>
        <p:nvSpPr>
          <p:cNvPr id="3" name="内容占位符 2"/>
          <p:cNvSpPr>
            <a:spLocks noGrp="1"/>
          </p:cNvSpPr>
          <p:nvPr>
            <p:ph idx="1"/>
          </p:nvPr>
        </p:nvSpPr>
        <p:spPr>
          <a:xfrm>
            <a:off x="468313" y="2017713"/>
            <a:ext cx="8486775" cy="4114800"/>
          </a:xfrm>
        </p:spPr>
        <p:txBody>
          <a:bodyPr/>
          <a:lstStyle/>
          <a:p>
            <a:pPr marL="711200" indent="-711200" eaLnBrk="1" hangingPunct="1">
              <a:lnSpc>
                <a:spcPct val="125000"/>
              </a:lnSpc>
              <a:defRPr/>
            </a:pPr>
            <a:r>
              <a:rPr lang="en-US" altLang="zh-CN" dirty="0" smtClean="0">
                <a:latin typeface="华文新魏" pitchFamily="2" charset="-122"/>
              </a:rPr>
              <a:t>Stuart Russell</a:t>
            </a:r>
            <a:r>
              <a:rPr lang="zh-CN" altLang="en-US" dirty="0" smtClean="0">
                <a:latin typeface="华文新魏" pitchFamily="2" charset="-122"/>
              </a:rPr>
              <a:t>，</a:t>
            </a:r>
            <a:r>
              <a:rPr lang="en-US" altLang="zh-CN" dirty="0" smtClean="0">
                <a:latin typeface="华文新魏" pitchFamily="2" charset="-122"/>
              </a:rPr>
              <a:t>Peter </a:t>
            </a:r>
            <a:r>
              <a:rPr lang="en-US" altLang="zh-CN" dirty="0" err="1" smtClean="0">
                <a:latin typeface="华文新魏" pitchFamily="2" charset="-122"/>
              </a:rPr>
              <a:t>Norvig</a:t>
            </a:r>
            <a:r>
              <a:rPr lang="zh-CN" altLang="en-US" dirty="0" smtClean="0">
                <a:latin typeface="华文新魏" pitchFamily="2" charset="-122"/>
              </a:rPr>
              <a:t>著</a:t>
            </a:r>
            <a:r>
              <a:rPr lang="en-US" altLang="zh-CN" dirty="0" smtClean="0">
                <a:latin typeface="华文新魏" pitchFamily="2" charset="-122"/>
              </a:rPr>
              <a:t>. </a:t>
            </a:r>
            <a:r>
              <a:rPr lang="zh-CN" altLang="en-US" dirty="0" smtClean="0">
                <a:latin typeface="华文新魏" pitchFamily="2" charset="-122"/>
              </a:rPr>
              <a:t>姜哲等译</a:t>
            </a:r>
            <a:r>
              <a:rPr lang="en-US" altLang="zh-CN" dirty="0" smtClean="0">
                <a:latin typeface="华文新魏" pitchFamily="2" charset="-122"/>
              </a:rPr>
              <a:t>.</a:t>
            </a:r>
            <a:r>
              <a:rPr lang="zh-CN" altLang="en-US" dirty="0" smtClean="0">
                <a:latin typeface="华文新魏" pitchFamily="2" charset="-122"/>
              </a:rPr>
              <a:t>人工智能</a:t>
            </a:r>
            <a:r>
              <a:rPr lang="en-US" altLang="zh-CN" dirty="0" smtClean="0">
                <a:latin typeface="华文新魏" pitchFamily="2" charset="-122"/>
              </a:rPr>
              <a:t>-</a:t>
            </a:r>
            <a:r>
              <a:rPr lang="zh-CN" altLang="en-US" dirty="0" smtClean="0">
                <a:latin typeface="华文新魏" pitchFamily="2" charset="-122"/>
              </a:rPr>
              <a:t>一种现代方法</a:t>
            </a:r>
            <a:r>
              <a:rPr lang="en-US" altLang="zh-CN" dirty="0" smtClean="0">
                <a:latin typeface="华文新魏" pitchFamily="2" charset="-122"/>
              </a:rPr>
              <a:t>(</a:t>
            </a:r>
            <a:r>
              <a:rPr lang="zh-CN" altLang="en-US" dirty="0" smtClean="0">
                <a:latin typeface="华文新魏" pitchFamily="2" charset="-122"/>
              </a:rPr>
              <a:t>第二版</a:t>
            </a:r>
            <a:r>
              <a:rPr lang="en-US" altLang="zh-CN" dirty="0" smtClean="0">
                <a:latin typeface="华文新魏" pitchFamily="2" charset="-122"/>
              </a:rPr>
              <a:t>). </a:t>
            </a:r>
            <a:r>
              <a:rPr lang="zh-CN" altLang="en-US" dirty="0" smtClean="0">
                <a:latin typeface="华文新魏" pitchFamily="2" charset="-122"/>
              </a:rPr>
              <a:t>人民邮电出版社，2004 </a:t>
            </a:r>
            <a:r>
              <a:rPr lang="en-US" altLang="zh-CN" dirty="0" smtClean="0">
                <a:latin typeface="华文新魏" pitchFamily="2" charset="-122"/>
              </a:rPr>
              <a:t>.</a:t>
            </a:r>
            <a:endParaRPr lang="zh-CN" altLang="en-US" dirty="0" smtClean="0">
              <a:latin typeface="华文新魏" pitchFamily="2" charset="-122"/>
            </a:endParaRPr>
          </a:p>
          <a:p>
            <a:pPr marL="711200" indent="-711200" eaLnBrk="1" hangingPunct="1">
              <a:lnSpc>
                <a:spcPct val="125000"/>
              </a:lnSpc>
              <a:defRPr/>
            </a:pPr>
            <a:r>
              <a:rPr lang="en-US" altLang="zh-CN" dirty="0" smtClean="0">
                <a:latin typeface="华文新魏" pitchFamily="2" charset="-122"/>
              </a:rPr>
              <a:t>George </a:t>
            </a:r>
            <a:r>
              <a:rPr lang="en-US" altLang="zh-CN" dirty="0" err="1" smtClean="0">
                <a:latin typeface="华文新魏" pitchFamily="2" charset="-122"/>
              </a:rPr>
              <a:t>F.Luger</a:t>
            </a:r>
            <a:r>
              <a:rPr lang="en-US" altLang="zh-CN" dirty="0" smtClean="0">
                <a:latin typeface="华文新魏" pitchFamily="2" charset="-122"/>
              </a:rPr>
              <a:t> </a:t>
            </a:r>
            <a:r>
              <a:rPr lang="zh-CN" altLang="en-US" dirty="0" smtClean="0">
                <a:latin typeface="华文新魏" pitchFamily="2" charset="-122"/>
              </a:rPr>
              <a:t>著</a:t>
            </a:r>
            <a:r>
              <a:rPr lang="en-US" altLang="zh-CN" dirty="0" smtClean="0">
                <a:latin typeface="华文新魏" pitchFamily="2" charset="-122"/>
              </a:rPr>
              <a:t>.</a:t>
            </a:r>
            <a:r>
              <a:rPr lang="zh-CN" altLang="en-US" dirty="0" smtClean="0">
                <a:latin typeface="华文新魏" pitchFamily="2" charset="-122"/>
              </a:rPr>
              <a:t>史忠植等译</a:t>
            </a:r>
            <a:r>
              <a:rPr lang="en-US" altLang="zh-CN" dirty="0" smtClean="0">
                <a:latin typeface="华文新魏" pitchFamily="2" charset="-122"/>
              </a:rPr>
              <a:t>.</a:t>
            </a:r>
            <a:r>
              <a:rPr lang="zh-CN" altLang="en-US" dirty="0" smtClean="0">
                <a:latin typeface="华文新魏" pitchFamily="2" charset="-122"/>
              </a:rPr>
              <a:t>人工智能</a:t>
            </a:r>
            <a:r>
              <a:rPr lang="en-US" altLang="zh-CN" dirty="0" smtClean="0">
                <a:latin typeface="华文新魏" pitchFamily="2" charset="-122"/>
              </a:rPr>
              <a:t>-</a:t>
            </a:r>
            <a:r>
              <a:rPr lang="zh-CN" altLang="en-US" dirty="0" smtClean="0">
                <a:latin typeface="华文新魏" pitchFamily="2" charset="-122"/>
              </a:rPr>
              <a:t>复杂问题求解的结构和策略</a:t>
            </a:r>
            <a:r>
              <a:rPr lang="en-US" altLang="zh-CN" dirty="0" smtClean="0">
                <a:latin typeface="华文新魏" pitchFamily="2" charset="-122"/>
              </a:rPr>
              <a:t>.</a:t>
            </a:r>
            <a:r>
              <a:rPr lang="zh-CN" altLang="en-US" dirty="0" smtClean="0">
                <a:latin typeface="华文新魏" pitchFamily="2" charset="-122"/>
              </a:rPr>
              <a:t>机械工业出版社，</a:t>
            </a:r>
            <a:r>
              <a:rPr lang="en-US" altLang="zh-CN" dirty="0" smtClean="0">
                <a:latin typeface="华文新魏" pitchFamily="2" charset="-122"/>
              </a:rPr>
              <a:t>2004 .</a:t>
            </a:r>
          </a:p>
          <a:p>
            <a:pPr marL="711200" indent="-711200" eaLnBrk="1" hangingPunct="1">
              <a:lnSpc>
                <a:spcPct val="125000"/>
              </a:lnSpc>
              <a:defRPr/>
            </a:pPr>
            <a:r>
              <a:rPr lang="zh-CN" altLang="en-US" dirty="0" smtClean="0">
                <a:latin typeface="华文新魏" pitchFamily="2" charset="-122"/>
              </a:rPr>
              <a:t>人工智能实践教程</a:t>
            </a:r>
            <a:r>
              <a:rPr lang="en-US" altLang="zh-CN" dirty="0" smtClean="0">
                <a:latin typeface="华文新魏" pitchFamily="2" charset="-122"/>
              </a:rPr>
              <a:t>.</a:t>
            </a:r>
            <a:r>
              <a:rPr lang="zh-CN" altLang="en-US" dirty="0" smtClean="0">
                <a:latin typeface="华文新魏" pitchFamily="2" charset="-122"/>
              </a:rPr>
              <a:t>贲可荣，机械工业出版社，</a:t>
            </a:r>
            <a:r>
              <a:rPr lang="en-US" altLang="zh-CN" dirty="0" smtClean="0">
                <a:latin typeface="华文新魏" pitchFamily="2" charset="-122"/>
              </a:rPr>
              <a:t>2016.</a:t>
            </a:r>
          </a:p>
          <a:p>
            <a:pPr>
              <a:defRPr/>
            </a:pPr>
            <a:endParaRPr lang="zh-CN" altLang="en-US" dirty="0"/>
          </a:p>
        </p:txBody>
      </p:sp>
      <p:sp>
        <p:nvSpPr>
          <p:cNvPr id="1434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69C3A8-00A6-42B9-9134-17AF53427212}"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893763" y="908050"/>
            <a:ext cx="7793037" cy="639763"/>
          </a:xfrm>
        </p:spPr>
        <p:txBody>
          <a:bodyPr/>
          <a:lstStyle/>
          <a:p>
            <a:r>
              <a:rPr lang="en-US" altLang="zh-CN" sz="2000" smtClean="0"/>
              <a:t>http://www.iqiyi.com/w_19rta8k959.html</a:t>
            </a:r>
            <a:endParaRPr lang="zh-CN" altLang="en-US" sz="2000" smtClean="0"/>
          </a:p>
        </p:txBody>
      </p:sp>
      <p:sp>
        <p:nvSpPr>
          <p:cNvPr id="109571" name="内容占位符 2"/>
          <p:cNvSpPr>
            <a:spLocks noGrp="1"/>
          </p:cNvSpPr>
          <p:nvPr>
            <p:ph idx="1"/>
          </p:nvPr>
        </p:nvSpPr>
        <p:spPr>
          <a:xfrm>
            <a:off x="507413" y="2117214"/>
            <a:ext cx="4680520" cy="3976081"/>
          </a:xfrm>
        </p:spPr>
        <p:txBody>
          <a:bodyPr/>
          <a:lstStyle/>
          <a:p>
            <a:r>
              <a:rPr lang="zh-CN" altLang="en-US" sz="2400" dirty="0" smtClean="0">
                <a:hlinkClick r:id="rId2"/>
              </a:rPr>
              <a:t>日本大阪大学</a:t>
            </a:r>
            <a:r>
              <a:rPr lang="zh-CN" altLang="en-US" sz="2400" dirty="0" smtClean="0"/>
              <a:t>的石黑浩教授，对</a:t>
            </a:r>
            <a:r>
              <a:rPr lang="zh-CN" altLang="en-US" sz="2400" dirty="0" smtClean="0">
                <a:hlinkClick r:id="rId3"/>
              </a:rPr>
              <a:t>人形机器人</a:t>
            </a:r>
            <a:r>
              <a:rPr lang="zh-CN" altLang="en-US" sz="2400" dirty="0" smtClean="0"/>
              <a:t>可以说是相当的执着，从认识他到现在看过的作品还没有看过不像人的！也由于这份对“人”的执着，让他在日本以及国际上，都有着相当份量的地位，因为他的努力，让许多人看到像</a:t>
            </a:r>
            <a:r>
              <a:rPr lang="zh-CN" altLang="en-US" sz="2400" dirty="0" smtClean="0">
                <a:hlinkClick r:id="rId4"/>
              </a:rPr>
              <a:t>机械公敌</a:t>
            </a:r>
            <a:r>
              <a:rPr lang="zh-CN" altLang="en-US" sz="2400" dirty="0" smtClean="0"/>
              <a:t>般的情节画面，搞不好有一天真的会出现在人类世界！</a:t>
            </a:r>
          </a:p>
        </p:txBody>
      </p:sp>
      <p:sp>
        <p:nvSpPr>
          <p:cNvPr id="10957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5"/>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6"/>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7"/>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CD528E-BEF7-4AC3-BC0D-CCBE861B531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100</a:t>
            </a:fld>
            <a:endParaRPr kumimoji="0" lang="en-US" altLang="zh-CN" sz="1400" smtClean="0">
              <a:latin typeface="Tahoma" panose="020B0604030504040204" pitchFamily="34" charset="0"/>
              <a:ea typeface="宋体" panose="02010600030101010101" pitchFamily="2" charset="-122"/>
            </a:endParaRPr>
          </a:p>
        </p:txBody>
      </p:sp>
      <p:pic>
        <p:nvPicPr>
          <p:cNvPr id="109573"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2133600"/>
            <a:ext cx="34575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29B954C-01EB-4416-AA95-13F550548D9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101</a:t>
            </a:fld>
            <a:endParaRPr kumimoji="0" lang="en-US" altLang="zh-CN" sz="1400" smtClean="0">
              <a:latin typeface="Tahoma" panose="020B0604030504040204" pitchFamily="34" charset="0"/>
              <a:ea typeface="宋体" panose="02010600030101010101" pitchFamily="2" charset="-122"/>
            </a:endParaRPr>
          </a:p>
        </p:txBody>
      </p:sp>
      <p:sp>
        <p:nvSpPr>
          <p:cNvPr id="110595" name="Rectangle 2"/>
          <p:cNvSpPr>
            <a:spLocks noGrp="1" noChangeArrowheads="1"/>
          </p:cNvSpPr>
          <p:nvPr>
            <p:ph type="title"/>
          </p:nvPr>
        </p:nvSpPr>
        <p:spPr/>
        <p:txBody>
          <a:bodyPr/>
          <a:lstStyle/>
          <a:p>
            <a:pPr eaLnBrk="1" hangingPunct="1"/>
            <a:r>
              <a:rPr lang="zh-CN" altLang="en-US" smtClean="0"/>
              <a:t>模式识别</a:t>
            </a:r>
          </a:p>
        </p:txBody>
      </p:sp>
      <p:sp>
        <p:nvSpPr>
          <p:cNvPr id="110596" name="Rectangle 3"/>
          <p:cNvSpPr>
            <a:spLocks noGrp="1" noChangeArrowheads="1"/>
          </p:cNvSpPr>
          <p:nvPr>
            <p:ph type="body" idx="1"/>
          </p:nvPr>
        </p:nvSpPr>
        <p:spPr>
          <a:xfrm>
            <a:off x="755650" y="2017713"/>
            <a:ext cx="8199438" cy="4579937"/>
          </a:xfrm>
        </p:spPr>
        <p:txBody>
          <a:bodyPr/>
          <a:lstStyle/>
          <a:p>
            <a:r>
              <a:rPr lang="zh-CN" altLang="en-US" dirty="0" smtClean="0"/>
              <a:t>是计算机对环境识别的需要</a:t>
            </a:r>
          </a:p>
          <a:p>
            <a:r>
              <a:rPr lang="zh-CN" altLang="en-US" dirty="0" smtClean="0"/>
              <a:t> 是对人类环境的感知模拟 </a:t>
            </a:r>
          </a:p>
          <a:p>
            <a:pPr eaLnBrk="1" hangingPunct="1">
              <a:lnSpc>
                <a:spcPct val="80000"/>
              </a:lnSpc>
            </a:pPr>
            <a:r>
              <a:rPr lang="zh-CN" altLang="en-US" dirty="0" smtClean="0"/>
              <a:t>随着生物医学对人类大脑的初步认识，模拟人脑构造的计算机实验即人工神经网络方法早在</a:t>
            </a:r>
            <a:r>
              <a:rPr lang="en-US" altLang="zh-CN" dirty="0" smtClean="0"/>
              <a:t>50</a:t>
            </a:r>
            <a:r>
              <a:rPr lang="zh-CN" altLang="en-US" dirty="0" smtClean="0"/>
              <a:t>年代末、</a:t>
            </a:r>
            <a:r>
              <a:rPr lang="en-US" altLang="zh-CN" dirty="0" smtClean="0"/>
              <a:t>60</a:t>
            </a:r>
            <a:r>
              <a:rPr lang="zh-CN" altLang="en-US" dirty="0" smtClean="0"/>
              <a:t>年代初就已经开始。至今，在模式识别领域，神经网络方法已经成功地用于</a:t>
            </a:r>
            <a:r>
              <a:rPr lang="zh-CN" altLang="en-US" dirty="0" smtClean="0">
                <a:solidFill>
                  <a:schemeClr val="folHlink"/>
                </a:solidFill>
              </a:rPr>
              <a:t>手写字符的识别、汽车牌照的识别、指纹识别、语音识别</a:t>
            </a:r>
            <a:r>
              <a:rPr lang="zh-CN" altLang="en-US" dirty="0" smtClean="0"/>
              <a:t>等方面。</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DC4EF5-A251-4CA5-A87F-5A5BE5603E3A}"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102</a:t>
            </a:fld>
            <a:endParaRPr kumimoji="0" lang="en-US" altLang="zh-CN" sz="1400" smtClean="0">
              <a:latin typeface="Tahoma" panose="020B0604030504040204" pitchFamily="34" charset="0"/>
              <a:ea typeface="宋体" panose="02010600030101010101" pitchFamily="2" charset="-122"/>
            </a:endParaRPr>
          </a:p>
        </p:txBody>
      </p:sp>
      <p:sp>
        <p:nvSpPr>
          <p:cNvPr id="111619" name="Rectangle 2"/>
          <p:cNvSpPr>
            <a:spLocks noGrp="1" noChangeArrowheads="1"/>
          </p:cNvSpPr>
          <p:nvPr>
            <p:ph type="title"/>
          </p:nvPr>
        </p:nvSpPr>
        <p:spPr/>
        <p:txBody>
          <a:bodyPr/>
          <a:lstStyle/>
          <a:p>
            <a:pPr eaLnBrk="1" hangingPunct="1"/>
            <a:r>
              <a:rPr lang="zh-CN" altLang="en-US" smtClean="0"/>
              <a:t>机器视觉</a:t>
            </a:r>
          </a:p>
        </p:txBody>
      </p:sp>
      <p:sp>
        <p:nvSpPr>
          <p:cNvPr id="111620" name="Rectangle 3"/>
          <p:cNvSpPr>
            <a:spLocks noGrp="1" noChangeArrowheads="1"/>
          </p:cNvSpPr>
          <p:nvPr>
            <p:ph type="body" idx="1"/>
          </p:nvPr>
        </p:nvSpPr>
        <p:spPr>
          <a:xfrm>
            <a:off x="755650" y="2017713"/>
            <a:ext cx="8199438" cy="4840287"/>
          </a:xfrm>
        </p:spPr>
        <p:txBody>
          <a:bodyPr/>
          <a:lstStyle/>
          <a:p>
            <a:r>
              <a:rPr lang="zh-CN" altLang="en-US" sz="2400" smtClean="0"/>
              <a:t>人类</a:t>
            </a:r>
            <a:r>
              <a:rPr lang="en-US" altLang="zh-CN" sz="2400" smtClean="0"/>
              <a:t>80</a:t>
            </a:r>
            <a:r>
              <a:rPr lang="zh-CN" altLang="en-US" sz="2400" smtClean="0"/>
              <a:t>％以上的外部信息来自视觉</a:t>
            </a:r>
          </a:p>
          <a:p>
            <a:r>
              <a:rPr lang="zh-CN" altLang="en-US" sz="2400" smtClean="0"/>
              <a:t> 低层视觉与高层视觉</a:t>
            </a:r>
          </a:p>
          <a:p>
            <a:r>
              <a:rPr lang="zh-CN" altLang="en-US" sz="2400" smtClean="0"/>
              <a:t> 前沿研究领域</a:t>
            </a:r>
          </a:p>
          <a:p>
            <a:r>
              <a:rPr lang="zh-CN" altLang="en-US" sz="2400" smtClean="0"/>
              <a:t>机器视觉的前沿研究领域包括实时并行处理、主动式定性视觉、动态和时变视觉、三维景物的建模与识别、实时图象压缩传输和复原、多光谱和彩色图象的处理与解释等。机器视觉已在机器人装配、卫星图象处理、工业过程监控、飞行器跟踪和制导以及电视实况转播等领域获得极为广泛的应用。 </a:t>
            </a:r>
            <a:br>
              <a:rPr lang="zh-CN" altLang="en-US" sz="2400" smtClean="0"/>
            </a:br>
            <a:endParaRPr lang="zh-CN" altLang="en-US" sz="24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1B26FF-4F73-4EF3-B971-3B6F4D1278C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103</a:t>
            </a:fld>
            <a:endParaRPr kumimoji="0" lang="en-US" altLang="zh-CN" sz="1400" smtClean="0">
              <a:latin typeface="Tahoma" panose="020B0604030504040204" pitchFamily="34" charset="0"/>
              <a:ea typeface="宋体" panose="02010600030101010101" pitchFamily="2" charset="-122"/>
            </a:endParaRPr>
          </a:p>
        </p:txBody>
      </p:sp>
      <p:sp>
        <p:nvSpPr>
          <p:cNvPr id="112643" name="Rectangle 1026"/>
          <p:cNvSpPr>
            <a:spLocks noGrp="1" noChangeArrowheads="1"/>
          </p:cNvSpPr>
          <p:nvPr>
            <p:ph type="title"/>
          </p:nvPr>
        </p:nvSpPr>
        <p:spPr/>
        <p:txBody>
          <a:bodyPr/>
          <a:lstStyle/>
          <a:p>
            <a:pPr eaLnBrk="1" hangingPunct="1"/>
            <a:r>
              <a:rPr lang="zh-CN" altLang="en-US" smtClean="0"/>
              <a:t>智能控制</a:t>
            </a:r>
          </a:p>
        </p:txBody>
      </p:sp>
      <p:sp>
        <p:nvSpPr>
          <p:cNvPr id="112644" name="Rectangle 1027"/>
          <p:cNvSpPr>
            <a:spLocks noGrp="1" noChangeArrowheads="1"/>
          </p:cNvSpPr>
          <p:nvPr>
            <p:ph type="body" idx="1"/>
          </p:nvPr>
        </p:nvSpPr>
        <p:spPr>
          <a:xfrm>
            <a:off x="755650" y="2017713"/>
            <a:ext cx="8199438" cy="4579937"/>
          </a:xfrm>
        </p:spPr>
        <p:txBody>
          <a:bodyPr/>
          <a:lstStyle/>
          <a:p>
            <a:r>
              <a:rPr lang="zh-CN" altLang="en-US" sz="2400" smtClean="0"/>
              <a:t>驱动智能机器自主地实现其目标的过程</a:t>
            </a:r>
          </a:p>
          <a:p>
            <a:r>
              <a:rPr lang="zh-CN" altLang="en-US" sz="2400" smtClean="0"/>
              <a:t> 是一个定性和定量的混合控制过程</a:t>
            </a:r>
          </a:p>
          <a:p>
            <a:r>
              <a:rPr lang="zh-CN" altLang="en-US" sz="2400" smtClean="0"/>
              <a:t> 是当今自动控制的最高水平</a:t>
            </a:r>
          </a:p>
          <a:p>
            <a:pPr eaLnBrk="1" hangingPunct="1">
              <a:lnSpc>
                <a:spcPct val="90000"/>
              </a:lnSpc>
            </a:pPr>
            <a:r>
              <a:rPr lang="zh-CN" altLang="en-US" sz="2400" b="1" smtClean="0"/>
              <a:t>智能控制的核心在高层控制，即组织级控制。</a:t>
            </a:r>
            <a:r>
              <a:rPr lang="zh-CN" altLang="en-US" sz="2400" smtClean="0"/>
              <a:t>其任务在于对实际环境或过程进行组织，即决策和规划，以实现广义问题求解。已经提出的用以构造智能控制系统的理论和技术有分级递阶控制理论、分级控制器设计的熵方法、智能逐级增高而精度逐级降低原理、专家控制系统、学习控制系统和基于</a:t>
            </a:r>
            <a:r>
              <a:rPr lang="en-US" altLang="zh-CN" sz="2400" smtClean="0"/>
              <a:t>NN</a:t>
            </a:r>
            <a:r>
              <a:rPr lang="zh-CN" altLang="en-US" sz="2400" smtClean="0"/>
              <a:t>的控制系统等。智能控制有很多研究领域，它们的研究课题既具有独立性，又相互关联。目前研究得较多的是以下</a:t>
            </a:r>
            <a:r>
              <a:rPr lang="en-US" altLang="zh-CN" sz="2400" smtClean="0"/>
              <a:t>6</a:t>
            </a:r>
            <a:r>
              <a:rPr lang="zh-CN" altLang="en-US" sz="2400" smtClean="0"/>
              <a:t>个方面：</a:t>
            </a:r>
            <a:r>
              <a:rPr lang="zh-CN" altLang="en-US" sz="2400" smtClean="0">
                <a:solidFill>
                  <a:schemeClr val="folHlink"/>
                </a:solidFill>
              </a:rPr>
              <a:t>智能机器人规划与控制、智能过程规划、智能过程控制、专家控制系统、语音控制以及智能仪器。</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133177-4702-4DC5-8A20-C93892AFF37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104</a:t>
            </a:fld>
            <a:endParaRPr kumimoji="0" lang="en-US" altLang="zh-CN" sz="1400" smtClean="0">
              <a:latin typeface="Tahoma" panose="020B0604030504040204" pitchFamily="34" charset="0"/>
              <a:ea typeface="宋体" panose="02010600030101010101" pitchFamily="2" charset="-122"/>
            </a:endParaRPr>
          </a:p>
        </p:txBody>
      </p:sp>
      <p:sp>
        <p:nvSpPr>
          <p:cNvPr id="113667" name="Rectangle 1026"/>
          <p:cNvSpPr>
            <a:spLocks noGrp="1" noChangeArrowheads="1"/>
          </p:cNvSpPr>
          <p:nvPr>
            <p:ph type="title"/>
          </p:nvPr>
        </p:nvSpPr>
        <p:spPr/>
        <p:txBody>
          <a:bodyPr/>
          <a:lstStyle/>
          <a:p>
            <a:pPr eaLnBrk="1" hangingPunct="1"/>
            <a:r>
              <a:rPr lang="zh-CN" altLang="en-US" smtClean="0"/>
              <a:t>智能检索</a:t>
            </a:r>
          </a:p>
        </p:txBody>
      </p:sp>
      <p:sp>
        <p:nvSpPr>
          <p:cNvPr id="113668" name="Rectangle 1027"/>
          <p:cNvSpPr>
            <a:spLocks noGrp="1" noChangeArrowheads="1"/>
          </p:cNvSpPr>
          <p:nvPr>
            <p:ph type="body" idx="1"/>
          </p:nvPr>
        </p:nvSpPr>
        <p:spPr>
          <a:xfrm>
            <a:off x="468313" y="2017713"/>
            <a:ext cx="8486775" cy="4114800"/>
          </a:xfrm>
        </p:spPr>
        <p:txBody>
          <a:bodyPr/>
          <a:lstStyle/>
          <a:p>
            <a:pPr eaLnBrk="1" hangingPunct="1"/>
            <a:r>
              <a:rPr lang="zh-CN" altLang="en-US" sz="2400" smtClean="0"/>
              <a:t>智能信息检索系统应具有如下的功能：</a:t>
            </a:r>
            <a:br>
              <a:rPr lang="zh-CN" altLang="en-US" sz="2400" smtClean="0"/>
            </a:br>
            <a:r>
              <a:rPr lang="zh-CN" altLang="en-US" sz="2400" smtClean="0"/>
              <a:t>（</a:t>
            </a:r>
            <a:r>
              <a:rPr lang="en-US" altLang="zh-CN" sz="2400" smtClean="0"/>
              <a:t>1</a:t>
            </a:r>
            <a:r>
              <a:rPr lang="zh-CN" altLang="en-US" sz="2400" smtClean="0"/>
              <a:t>）能理解自然语言，允许用自然语言提出各种询问；</a:t>
            </a:r>
            <a:br>
              <a:rPr lang="zh-CN" altLang="en-US" sz="2400" smtClean="0"/>
            </a:br>
            <a:r>
              <a:rPr lang="zh-CN" altLang="en-US" sz="2400" smtClean="0"/>
              <a:t>（</a:t>
            </a:r>
            <a:r>
              <a:rPr lang="en-US" altLang="zh-CN" sz="2400" smtClean="0"/>
              <a:t>2</a:t>
            </a:r>
            <a:r>
              <a:rPr lang="zh-CN" altLang="en-US" sz="2400" smtClean="0"/>
              <a:t>）具有推理能力，能根据存储的事实，演绎出所需的答案；</a:t>
            </a:r>
            <a:br>
              <a:rPr lang="zh-CN" altLang="en-US" sz="2400" smtClean="0"/>
            </a:br>
            <a:r>
              <a:rPr lang="zh-CN" altLang="en-US" sz="2400" smtClean="0"/>
              <a:t>（</a:t>
            </a:r>
            <a:r>
              <a:rPr lang="en-US" altLang="zh-CN" sz="2400" smtClean="0"/>
              <a:t>3</a:t>
            </a:r>
            <a:r>
              <a:rPr lang="zh-CN" altLang="en-US" sz="2400" smtClean="0"/>
              <a:t>）系统拥有一定常识性知识，以补充学科范围的专业知识。系统根据这些常识，将能演绎出更一般询问的一些答案来。</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66FCF6-FDE6-456C-8FED-72E6C1BFE83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105</a:t>
            </a:fld>
            <a:endParaRPr kumimoji="0" lang="en-US" altLang="zh-CN" sz="1400" smtClean="0">
              <a:latin typeface="Tahoma" panose="020B0604030504040204" pitchFamily="34" charset="0"/>
              <a:ea typeface="宋体" panose="02010600030101010101" pitchFamily="2" charset="-122"/>
            </a:endParaRPr>
          </a:p>
        </p:txBody>
      </p:sp>
      <p:sp>
        <p:nvSpPr>
          <p:cNvPr id="114691" name="Rectangle 1026"/>
          <p:cNvSpPr>
            <a:spLocks noGrp="1" noChangeArrowheads="1"/>
          </p:cNvSpPr>
          <p:nvPr>
            <p:ph type="title"/>
          </p:nvPr>
        </p:nvSpPr>
        <p:spPr/>
        <p:txBody>
          <a:bodyPr/>
          <a:lstStyle/>
          <a:p>
            <a:pPr eaLnBrk="1" hangingPunct="1"/>
            <a:r>
              <a:rPr lang="zh-CN" altLang="en-US" smtClean="0"/>
              <a:t>智能调度与指挥</a:t>
            </a:r>
          </a:p>
        </p:txBody>
      </p:sp>
      <p:sp>
        <p:nvSpPr>
          <p:cNvPr id="114692" name="Rectangle 1027"/>
          <p:cNvSpPr>
            <a:spLocks noGrp="1" noChangeArrowheads="1"/>
          </p:cNvSpPr>
          <p:nvPr>
            <p:ph type="body" idx="1"/>
          </p:nvPr>
        </p:nvSpPr>
        <p:spPr>
          <a:xfrm>
            <a:off x="755650" y="2017713"/>
            <a:ext cx="8199438" cy="4506912"/>
          </a:xfrm>
        </p:spPr>
        <p:txBody>
          <a:bodyPr/>
          <a:lstStyle/>
          <a:p>
            <a:r>
              <a:rPr lang="zh-CN" altLang="en-US" sz="2400" smtClean="0"/>
              <a:t>寻找最佳调度和组合</a:t>
            </a:r>
          </a:p>
          <a:p>
            <a:r>
              <a:rPr lang="zh-CN" altLang="en-US" sz="2400" smtClean="0"/>
              <a:t> </a:t>
            </a:r>
            <a:r>
              <a:rPr lang="en-US" altLang="zh-CN" sz="2400" smtClean="0"/>
              <a:t>NP</a:t>
            </a:r>
            <a:r>
              <a:rPr lang="zh-CN" altLang="en-US" sz="2400" smtClean="0"/>
              <a:t>完全类问题的求解</a:t>
            </a:r>
          </a:p>
          <a:p>
            <a:r>
              <a:rPr lang="zh-CN" altLang="en-US" sz="2400" smtClean="0"/>
              <a:t> 军事指挥系统等领域</a:t>
            </a:r>
          </a:p>
          <a:p>
            <a:pPr eaLnBrk="1" hangingPunct="1"/>
            <a:r>
              <a:rPr lang="zh-CN" altLang="en-US" sz="2400" smtClean="0"/>
              <a:t>智能组合调度与指挥方法已被应用于</a:t>
            </a:r>
            <a:r>
              <a:rPr lang="zh-CN" altLang="en-US" sz="2400" smtClean="0">
                <a:solidFill>
                  <a:schemeClr val="folHlink"/>
                </a:solidFill>
              </a:rPr>
              <a:t>汽车运输调度、列车的编组与指挥、空中交通管制以及军事指挥等系统。</a:t>
            </a:r>
            <a:r>
              <a:rPr lang="zh-CN" altLang="en-US" sz="2400" smtClean="0"/>
              <a:t> </a:t>
            </a:r>
            <a:r>
              <a:rPr lang="zh-CN" altLang="en-US" sz="2400" b="1" smtClean="0"/>
              <a:t/>
            </a:r>
            <a:br>
              <a:rPr lang="zh-CN" altLang="en-US" sz="2400" b="1" smtClean="0"/>
            </a:br>
            <a:endParaRPr lang="zh-CN" altLang="en-US" sz="2400" b="1"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792F62-B807-4C28-8261-E639413DD5D9}"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106</a:t>
            </a:fld>
            <a:endParaRPr kumimoji="0" lang="en-US" altLang="zh-CN" sz="1400" smtClean="0">
              <a:latin typeface="Tahoma" panose="020B0604030504040204" pitchFamily="34" charset="0"/>
              <a:ea typeface="宋体" panose="02010600030101010101" pitchFamily="2" charset="-122"/>
            </a:endParaRPr>
          </a:p>
        </p:txBody>
      </p:sp>
      <p:sp>
        <p:nvSpPr>
          <p:cNvPr id="115715" name="Rectangle 2"/>
          <p:cNvSpPr>
            <a:spLocks noGrp="1" noChangeArrowheads="1"/>
          </p:cNvSpPr>
          <p:nvPr>
            <p:ph type="title"/>
          </p:nvPr>
        </p:nvSpPr>
        <p:spPr/>
        <p:txBody>
          <a:bodyPr/>
          <a:lstStyle/>
          <a:p>
            <a:pPr eaLnBrk="1" hangingPunct="1"/>
            <a:r>
              <a:rPr lang="zh-CN" altLang="en-US" smtClean="0"/>
              <a:t>分布式人工智能与</a:t>
            </a:r>
            <a:r>
              <a:rPr lang="en-US" altLang="zh-CN" smtClean="0"/>
              <a:t>Agent</a:t>
            </a:r>
          </a:p>
        </p:txBody>
      </p:sp>
      <p:sp>
        <p:nvSpPr>
          <p:cNvPr id="115716" name="Rectangle 3"/>
          <p:cNvSpPr>
            <a:spLocks noGrp="1" noChangeArrowheads="1"/>
          </p:cNvSpPr>
          <p:nvPr>
            <p:ph type="body" idx="1"/>
          </p:nvPr>
        </p:nvSpPr>
        <p:spPr/>
        <p:txBody>
          <a:bodyPr/>
          <a:lstStyle/>
          <a:p>
            <a:r>
              <a:rPr lang="zh-CN" altLang="en-US" smtClean="0"/>
              <a:t>是传统人工智能的延伸和扩展</a:t>
            </a:r>
          </a:p>
          <a:p>
            <a:r>
              <a:rPr lang="zh-CN" altLang="en-US" smtClean="0"/>
              <a:t> 研究目标是创建一种能描述自然系统和社会系统的精确概念模型</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fld id="{24198304-F859-4E0D-9FC3-0D1F72E0E39C}" type="slidenum">
              <a:rPr kumimoji="0" lang="zh-CN" altLang="en-US" sz="1400" smtClean="0"/>
              <a:pPr/>
              <a:t>107</a:t>
            </a:fld>
            <a:endParaRPr kumimoji="0" lang="en-US" altLang="zh-CN" sz="1400" smtClean="0"/>
          </a:p>
        </p:txBody>
      </p:sp>
      <p:pic>
        <p:nvPicPr>
          <p:cNvPr id="116739" name="Picture 2" descr="P1010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6705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Text Box 3"/>
          <p:cNvSpPr txBox="1">
            <a:spLocks noChangeArrowheads="1"/>
          </p:cNvSpPr>
          <p:nvPr/>
        </p:nvSpPr>
        <p:spPr bwMode="auto">
          <a:xfrm>
            <a:off x="990600" y="838200"/>
            <a:ext cx="6705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en-US" altLang="zh-CN" sz="4400">
                <a:solidFill>
                  <a:schemeClr val="tx2"/>
                </a:solidFill>
                <a:latin typeface="华文新魏" panose="02010800040101010101" pitchFamily="2" charset="-122"/>
                <a:ea typeface="华文新魏" panose="02010800040101010101" pitchFamily="2" charset="-122"/>
              </a:rPr>
              <a:t>CAAI2003</a:t>
            </a:r>
            <a:r>
              <a:rPr lang="zh-CN" altLang="en-US" sz="4400">
                <a:solidFill>
                  <a:schemeClr val="tx2"/>
                </a:solidFill>
                <a:latin typeface="华文彩云" panose="02010800040101010101" pitchFamily="2" charset="-122"/>
                <a:ea typeface="华文彩云" panose="02010800040101010101" pitchFamily="2" charset="-122"/>
              </a:rPr>
              <a:t>全国学术大会</a:t>
            </a:r>
            <a:endParaRPr lang="en-US" altLang="zh-CN" sz="4400">
              <a:solidFill>
                <a:schemeClr val="tx2"/>
              </a:solidFill>
              <a:latin typeface="华文彩云" panose="02010800040101010101" pitchFamily="2" charset="-122"/>
              <a:ea typeface="华文彩云" panose="0201080004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79AA11-EFE4-40AC-8D73-B23E9420552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108</a:t>
            </a:fld>
            <a:endParaRPr kumimoji="0" lang="en-US" altLang="zh-CN" sz="1400" smtClean="0">
              <a:latin typeface="Tahoma" panose="020B0604030504040204" pitchFamily="34" charset="0"/>
              <a:ea typeface="宋体" panose="02010600030101010101" pitchFamily="2" charset="-122"/>
            </a:endParaRPr>
          </a:p>
        </p:txBody>
      </p:sp>
      <p:sp>
        <p:nvSpPr>
          <p:cNvPr id="117763" name="Rectangle 1026"/>
          <p:cNvSpPr>
            <a:spLocks noGrp="1" noChangeArrowheads="1"/>
          </p:cNvSpPr>
          <p:nvPr>
            <p:ph type="title"/>
          </p:nvPr>
        </p:nvSpPr>
        <p:spPr/>
        <p:txBody>
          <a:bodyPr/>
          <a:lstStyle/>
          <a:p>
            <a:pPr eaLnBrk="1" hangingPunct="1"/>
            <a:r>
              <a:rPr lang="zh-CN" altLang="en-US" smtClean="0"/>
              <a:t>计算智能与进化计算</a:t>
            </a:r>
          </a:p>
        </p:txBody>
      </p:sp>
      <p:sp>
        <p:nvSpPr>
          <p:cNvPr id="117764" name="Rectangle 1027"/>
          <p:cNvSpPr>
            <a:spLocks noGrp="1" noChangeArrowheads="1"/>
          </p:cNvSpPr>
          <p:nvPr>
            <p:ph type="body" idx="1"/>
          </p:nvPr>
        </p:nvSpPr>
        <p:spPr>
          <a:xfrm>
            <a:off x="755650" y="2017713"/>
            <a:ext cx="8199438" cy="4114800"/>
          </a:xfrm>
        </p:spPr>
        <p:txBody>
          <a:bodyPr/>
          <a:lstStyle/>
          <a:p>
            <a:pPr eaLnBrk="1" hangingPunct="1"/>
            <a:r>
              <a:rPr lang="zh-CN" altLang="en-US" smtClean="0"/>
              <a:t>计算智能涉及神经计算、模糊计算、进化计算等研究领域。</a:t>
            </a:r>
          </a:p>
          <a:p>
            <a:pPr eaLnBrk="1" hangingPunct="1"/>
            <a:r>
              <a:rPr lang="zh-CN" altLang="en-US" smtClean="0"/>
              <a:t>进化论是指一类以达尔文进化论为依据来设计、控制和优化人工系统的技术和方法的总称，包括遗传算法、进化策略和进化规划。目前，被广泛应用于并行计算、机器学习、电路设计、神经网络、基于</a:t>
            </a:r>
            <a:r>
              <a:rPr lang="en-US" altLang="zh-CN" smtClean="0"/>
              <a:t>Agent</a:t>
            </a:r>
            <a:r>
              <a:rPr lang="zh-CN" altLang="en-US" smtClean="0"/>
              <a:t>的仿真、元胞自动机等。</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02E609-5AAD-46DD-95D2-07B574E1884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109</a:t>
            </a:fld>
            <a:endParaRPr kumimoji="0" lang="en-US" altLang="zh-CN" sz="1400" smtClean="0">
              <a:latin typeface="Tahoma" panose="020B0604030504040204" pitchFamily="34" charset="0"/>
              <a:ea typeface="宋体" panose="02010600030101010101" pitchFamily="2" charset="-122"/>
            </a:endParaRPr>
          </a:p>
        </p:txBody>
      </p:sp>
      <p:sp>
        <p:nvSpPr>
          <p:cNvPr id="118787" name="Rectangle 2"/>
          <p:cNvSpPr>
            <a:spLocks noGrp="1" noChangeArrowheads="1"/>
          </p:cNvSpPr>
          <p:nvPr>
            <p:ph type="title"/>
          </p:nvPr>
        </p:nvSpPr>
        <p:spPr/>
        <p:txBody>
          <a:bodyPr/>
          <a:lstStyle/>
          <a:p>
            <a:pPr eaLnBrk="1" hangingPunct="1"/>
            <a:r>
              <a:rPr lang="zh-CN" altLang="en-US" smtClean="0"/>
              <a:t>数据挖掘与知识发现</a:t>
            </a:r>
          </a:p>
        </p:txBody>
      </p:sp>
      <p:sp>
        <p:nvSpPr>
          <p:cNvPr id="118788" name="Rectangle 3"/>
          <p:cNvSpPr>
            <a:spLocks noGrp="1" noChangeArrowheads="1"/>
          </p:cNvSpPr>
          <p:nvPr>
            <p:ph type="body" idx="1"/>
          </p:nvPr>
        </p:nvSpPr>
        <p:spPr>
          <a:xfrm>
            <a:off x="838200" y="2017713"/>
            <a:ext cx="8116888" cy="4383087"/>
          </a:xfrm>
        </p:spPr>
        <p:txBody>
          <a:bodyPr/>
          <a:lstStyle/>
          <a:p>
            <a:pPr eaLnBrk="1" hangingPunct="1">
              <a:lnSpc>
                <a:spcPct val="90000"/>
              </a:lnSpc>
            </a:pPr>
            <a:r>
              <a:rPr lang="zh-CN" altLang="en-US" sz="2400" smtClean="0"/>
              <a:t>数据挖掘与知识发现时20世纪90年代初期新崛起的一个活跃的研究领域。</a:t>
            </a:r>
          </a:p>
          <a:p>
            <a:pPr eaLnBrk="1" hangingPunct="1">
              <a:lnSpc>
                <a:spcPct val="90000"/>
              </a:lnSpc>
            </a:pPr>
            <a:r>
              <a:rPr lang="zh-CN" altLang="en-US" sz="2400" smtClean="0"/>
              <a:t>信息技术的发展，面临新的挑战—信息爆炸。使数据真正成为公司的资源，为决策服务，数据挖掘应运而生。</a:t>
            </a:r>
          </a:p>
          <a:p>
            <a:pPr eaLnBrk="1" hangingPunct="1">
              <a:lnSpc>
                <a:spcPct val="90000"/>
              </a:lnSpc>
            </a:pPr>
            <a:r>
              <a:rPr lang="zh-CN" altLang="en-US" sz="2400" smtClean="0"/>
              <a:t>数据挖掘是从大量的、不完全的、有噪声的、模糊的、随机的数据中，提取隐含在其中的、人们事先不知道的但又是潜在有用的信息和知识的过程。</a:t>
            </a:r>
          </a:p>
          <a:p>
            <a:pPr eaLnBrk="1" hangingPunct="1">
              <a:lnSpc>
                <a:spcPct val="90000"/>
              </a:lnSpc>
            </a:pPr>
            <a:r>
              <a:rPr lang="zh-CN" altLang="en-US" sz="2400" smtClean="0"/>
              <a:t>数据仓库是将异源数据资源集成起来，以满足决策支持的需求</a:t>
            </a:r>
          </a:p>
          <a:p>
            <a:pPr eaLnBrk="1" hangingPunct="1">
              <a:lnSpc>
                <a:spcPct val="90000"/>
              </a:lnSpc>
            </a:pPr>
            <a:r>
              <a:rPr lang="zh-CN" altLang="en-US" sz="2400" smtClean="0"/>
              <a:t>数据挖掘需要数据清理、数据整理、知识验证等前序和后续过程。</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txBox="1">
            <a:spLocks noGrp="1"/>
          </p:cNvSpPr>
          <p:nvPr/>
        </p:nvSpPr>
        <p:spPr bwMode="auto">
          <a:xfrm>
            <a:off x="6781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1F409567-7330-4CCA-BDD9-A2B4B268560F}" type="slidenum">
              <a:rPr kumimoji="0" lang="zh-CN" altLang="en-US" sz="1400">
                <a:latin typeface="Tahoma" panose="020B0604030504040204" pitchFamily="34" charset="0"/>
                <a:ea typeface="宋体" panose="02010600030101010101" pitchFamily="2" charset="-122"/>
              </a:rPr>
              <a:pPr algn="r" eaLnBrk="1" hangingPunct="1">
                <a:spcBef>
                  <a:spcPct val="0"/>
                </a:spcBef>
                <a:buClrTx/>
                <a:buSzTx/>
                <a:buFontTx/>
                <a:buNone/>
              </a:pPr>
              <a:t>11</a:t>
            </a:fld>
            <a:endParaRPr kumimoji="0" lang="en-US" altLang="zh-CN" sz="1400">
              <a:latin typeface="Tahoma" panose="020B0604030504040204" pitchFamily="34" charset="0"/>
              <a:ea typeface="宋体" panose="02010600030101010101" pitchFamily="2" charset="-122"/>
            </a:endParaRPr>
          </a:p>
        </p:txBody>
      </p:sp>
      <p:sp>
        <p:nvSpPr>
          <p:cNvPr id="15363" name="Rectangle 2"/>
          <p:cNvSpPr>
            <a:spLocks noGrp="1" noChangeArrowheads="1"/>
          </p:cNvSpPr>
          <p:nvPr>
            <p:ph type="title" idx="4294967295"/>
          </p:nvPr>
        </p:nvSpPr>
        <p:spPr/>
        <p:txBody>
          <a:bodyPr/>
          <a:lstStyle/>
          <a:p>
            <a:pPr eaLnBrk="1" hangingPunct="1"/>
            <a:r>
              <a:rPr lang="zh-CN" altLang="en-US" smtClean="0">
                <a:latin typeface="华文彩云" panose="02010800040101010101" pitchFamily="2" charset="-122"/>
              </a:rPr>
              <a:t>主要内容</a:t>
            </a:r>
            <a:r>
              <a:rPr lang="zh-CN" altLang="en-US" smtClean="0"/>
              <a:t> </a:t>
            </a:r>
            <a:endParaRPr lang="zh-CN" altLang="zh-CN" smtClean="0"/>
          </a:p>
        </p:txBody>
      </p:sp>
      <p:sp>
        <p:nvSpPr>
          <p:cNvPr id="96259" name="Rectangle 3"/>
          <p:cNvSpPr>
            <a:spLocks noGrp="1" noChangeArrowheads="1"/>
          </p:cNvSpPr>
          <p:nvPr>
            <p:ph type="body" idx="4294967295"/>
          </p:nvPr>
        </p:nvSpPr>
        <p:spPr>
          <a:xfrm>
            <a:off x="900113" y="1989138"/>
            <a:ext cx="7772400" cy="4640262"/>
          </a:xfrm>
        </p:spPr>
        <p:txBody>
          <a:bodyPr/>
          <a:lstStyle/>
          <a:p>
            <a:pPr eaLnBrk="1" hangingPunct="1"/>
            <a:r>
              <a:rPr lang="zh-CN" altLang="en-US" sz="3200" dirty="0" smtClean="0"/>
              <a:t>第1章  绪论</a:t>
            </a:r>
          </a:p>
          <a:p>
            <a:pPr eaLnBrk="1" hangingPunct="1"/>
            <a:r>
              <a:rPr lang="zh-CN" altLang="en-US" sz="3200" dirty="0" smtClean="0"/>
              <a:t>第2章 知识表示</a:t>
            </a:r>
          </a:p>
          <a:p>
            <a:pPr eaLnBrk="1" hangingPunct="1"/>
            <a:r>
              <a:rPr lang="zh-CN" altLang="en-US" sz="3200" dirty="0" smtClean="0"/>
              <a:t>第3章 搜索技术</a:t>
            </a:r>
          </a:p>
          <a:p>
            <a:pPr eaLnBrk="1" hangingPunct="1"/>
            <a:r>
              <a:rPr lang="zh-CN" altLang="en-US" sz="3200" dirty="0" smtClean="0"/>
              <a:t>第4章 知识推理</a:t>
            </a:r>
          </a:p>
          <a:p>
            <a:pPr eaLnBrk="1" hangingPunct="1"/>
            <a:r>
              <a:rPr lang="zh-CN" altLang="en-US" sz="3200" dirty="0" smtClean="0"/>
              <a:t>第5章 高级搜索</a:t>
            </a:r>
          </a:p>
          <a:p>
            <a:pPr eaLnBrk="1" hangingPunct="1"/>
            <a:r>
              <a:rPr lang="zh-CN" altLang="en-US" sz="3200" dirty="0" smtClean="0"/>
              <a:t>第</a:t>
            </a:r>
            <a:r>
              <a:rPr lang="en-US" altLang="zh-CN" sz="3200" dirty="0" smtClean="0"/>
              <a:t>6</a:t>
            </a:r>
            <a:r>
              <a:rPr lang="zh-CN" altLang="en-US" sz="3200" dirty="0" smtClean="0"/>
              <a:t>章 机器学习</a:t>
            </a:r>
            <a:endParaRPr lang="en-US" altLang="zh-CN" sz="32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dissolve">
                                      <p:cBhvr>
                                        <p:cTn id="7" dur="500"/>
                                        <p:tgtEl>
                                          <p:spTgt spid="96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dissolve">
                                      <p:cBhvr>
                                        <p:cTn id="12" dur="500"/>
                                        <p:tgtEl>
                                          <p:spTgt spid="96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dissolve">
                                      <p:cBhvr>
                                        <p:cTn id="17" dur="500"/>
                                        <p:tgtEl>
                                          <p:spTgt spid="96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dissolve">
                                      <p:cBhvr>
                                        <p:cTn id="22" dur="500"/>
                                        <p:tgtEl>
                                          <p:spTgt spid="962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dissolve">
                                      <p:cBhvr>
                                        <p:cTn id="27" dur="500"/>
                                        <p:tgtEl>
                                          <p:spTgt spid="96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6259">
                                            <p:txEl>
                                              <p:pRg st="5" end="5"/>
                                            </p:txEl>
                                          </p:spTgt>
                                        </p:tgtEl>
                                        <p:attrNameLst>
                                          <p:attrName>style.visibility</p:attrName>
                                        </p:attrNameLst>
                                      </p:cBhvr>
                                      <p:to>
                                        <p:strVal val="visible"/>
                                      </p:to>
                                    </p:set>
                                    <p:animEffect transition="in" filter="dissolve">
                                      <p:cBhvr>
                                        <p:cTn id="32" dur="500"/>
                                        <p:tgtEl>
                                          <p:spTgt spid="96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414EE2F-E662-4C76-9DB3-1EF783473A0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110</a:t>
            </a:fld>
            <a:endParaRPr kumimoji="0" lang="en-US" altLang="zh-CN" sz="1400" smtClean="0">
              <a:latin typeface="Tahoma" panose="020B0604030504040204" pitchFamily="34" charset="0"/>
              <a:ea typeface="宋体" panose="02010600030101010101" pitchFamily="2" charset="-122"/>
            </a:endParaRPr>
          </a:p>
        </p:txBody>
      </p:sp>
      <p:sp>
        <p:nvSpPr>
          <p:cNvPr id="119811" name="Rectangle 1026"/>
          <p:cNvSpPr>
            <a:spLocks noGrp="1" noChangeArrowheads="1"/>
          </p:cNvSpPr>
          <p:nvPr>
            <p:ph type="title"/>
          </p:nvPr>
        </p:nvSpPr>
        <p:spPr/>
        <p:txBody>
          <a:bodyPr/>
          <a:lstStyle/>
          <a:p>
            <a:pPr eaLnBrk="1" hangingPunct="1"/>
            <a:r>
              <a:rPr lang="zh-CN" altLang="en-US" smtClean="0"/>
              <a:t>数据挖掘与知识发现</a:t>
            </a:r>
          </a:p>
        </p:txBody>
      </p:sp>
      <p:grpSp>
        <p:nvGrpSpPr>
          <p:cNvPr id="119812" name="Group 1028"/>
          <p:cNvGrpSpPr>
            <a:grpSpLocks/>
          </p:cNvGrpSpPr>
          <p:nvPr/>
        </p:nvGrpSpPr>
        <p:grpSpPr bwMode="auto">
          <a:xfrm>
            <a:off x="228600" y="990600"/>
            <a:ext cx="8601075" cy="5486400"/>
            <a:chOff x="144" y="624"/>
            <a:chExt cx="5418" cy="3456"/>
          </a:xfrm>
        </p:grpSpPr>
        <p:sp>
          <p:nvSpPr>
            <p:cNvPr id="119814" name="Line 1029"/>
            <p:cNvSpPr>
              <a:spLocks noChangeShapeType="1"/>
            </p:cNvSpPr>
            <p:nvPr/>
          </p:nvSpPr>
          <p:spPr bwMode="auto">
            <a:xfrm flipV="1">
              <a:off x="768" y="3216"/>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5" name="Line 1030"/>
            <p:cNvSpPr>
              <a:spLocks noChangeShapeType="1"/>
            </p:cNvSpPr>
            <p:nvPr/>
          </p:nvSpPr>
          <p:spPr bwMode="auto">
            <a:xfrm flipV="1">
              <a:off x="4272" y="1008"/>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6" name="Line 1031"/>
            <p:cNvSpPr>
              <a:spLocks noChangeShapeType="1"/>
            </p:cNvSpPr>
            <p:nvPr/>
          </p:nvSpPr>
          <p:spPr bwMode="auto">
            <a:xfrm flipV="1">
              <a:off x="3216" y="1680"/>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7" name="Line 1032"/>
            <p:cNvSpPr>
              <a:spLocks noChangeShapeType="1"/>
            </p:cNvSpPr>
            <p:nvPr/>
          </p:nvSpPr>
          <p:spPr bwMode="auto">
            <a:xfrm flipV="1">
              <a:off x="2064" y="2352"/>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8" name="Rectangle 1033"/>
            <p:cNvSpPr>
              <a:spLocks noChangeArrowheads="1"/>
            </p:cNvSpPr>
            <p:nvPr/>
          </p:nvSpPr>
          <p:spPr bwMode="auto">
            <a:xfrm>
              <a:off x="144" y="3552"/>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19" name="Oval 1034"/>
            <p:cNvSpPr>
              <a:spLocks noChangeArrowheads="1"/>
            </p:cNvSpPr>
            <p:nvPr/>
          </p:nvSpPr>
          <p:spPr bwMode="auto">
            <a:xfrm>
              <a:off x="384" y="374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0" name="Oval 1035"/>
            <p:cNvSpPr>
              <a:spLocks noChangeArrowheads="1"/>
            </p:cNvSpPr>
            <p:nvPr/>
          </p:nvSpPr>
          <p:spPr bwMode="auto">
            <a:xfrm>
              <a:off x="384" y="398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1" name="Oval 1036"/>
            <p:cNvSpPr>
              <a:spLocks noChangeArrowheads="1"/>
            </p:cNvSpPr>
            <p:nvPr/>
          </p:nvSpPr>
          <p:spPr bwMode="auto">
            <a:xfrm>
              <a:off x="816" y="360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2" name="Rectangle 1037"/>
            <p:cNvSpPr>
              <a:spLocks noChangeArrowheads="1"/>
            </p:cNvSpPr>
            <p:nvPr/>
          </p:nvSpPr>
          <p:spPr bwMode="auto">
            <a:xfrm>
              <a:off x="816" y="3648"/>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3" name="Oval 1038"/>
            <p:cNvSpPr>
              <a:spLocks noChangeArrowheads="1"/>
            </p:cNvSpPr>
            <p:nvPr/>
          </p:nvSpPr>
          <p:spPr bwMode="auto">
            <a:xfrm>
              <a:off x="816" y="384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4" name="Text Box 1039"/>
            <p:cNvSpPr txBox="1">
              <a:spLocks noChangeArrowheads="1"/>
            </p:cNvSpPr>
            <p:nvPr/>
          </p:nvSpPr>
          <p:spPr bwMode="auto">
            <a:xfrm>
              <a:off x="192" y="3072"/>
              <a:ext cx="10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Cleaning</a:t>
              </a:r>
              <a:endParaRPr kumimoji="0" lang="en-US" altLang="zh-CN" sz="1800">
                <a:latin typeface="Times New Roman" panose="02020603050405020304" pitchFamily="18" charset="0"/>
                <a:ea typeface="宋体" panose="02010600030101010101" pitchFamily="2" charset="-122"/>
              </a:endParaRPr>
            </a:p>
          </p:txBody>
        </p:sp>
        <p:sp>
          <p:nvSpPr>
            <p:cNvPr id="119825" name="Text Box 1040"/>
            <p:cNvSpPr txBox="1">
              <a:spLocks noChangeArrowheads="1"/>
            </p:cNvSpPr>
            <p:nvPr/>
          </p:nvSpPr>
          <p:spPr bwMode="auto">
            <a:xfrm>
              <a:off x="1008" y="3408"/>
              <a:ext cx="1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Integration</a:t>
              </a:r>
              <a:endParaRPr kumimoji="0" lang="en-US" altLang="zh-CN" sz="1800">
                <a:latin typeface="Times New Roman" panose="02020603050405020304" pitchFamily="18" charset="0"/>
                <a:ea typeface="宋体" panose="02010600030101010101" pitchFamily="2" charset="-122"/>
              </a:endParaRPr>
            </a:p>
          </p:txBody>
        </p:sp>
        <p:sp>
          <p:nvSpPr>
            <p:cNvPr id="119826" name="Text Box 1041"/>
            <p:cNvSpPr txBox="1">
              <a:spLocks noChangeArrowheads="1"/>
            </p:cNvSpPr>
            <p:nvPr/>
          </p:nvSpPr>
          <p:spPr bwMode="auto">
            <a:xfrm>
              <a:off x="672" y="2592"/>
              <a:ext cx="1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Data Warehouse</a:t>
              </a:r>
            </a:p>
          </p:txBody>
        </p:sp>
        <p:sp>
          <p:nvSpPr>
            <p:cNvPr id="119827" name="Rectangle 1042"/>
            <p:cNvSpPr>
              <a:spLocks noChangeArrowheads="1"/>
            </p:cNvSpPr>
            <p:nvPr/>
          </p:nvSpPr>
          <p:spPr bwMode="auto">
            <a:xfrm>
              <a:off x="1488" y="2880"/>
              <a:ext cx="432" cy="432"/>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8" name="Rectangle 1043"/>
            <p:cNvSpPr>
              <a:spLocks noChangeArrowheads="1"/>
            </p:cNvSpPr>
            <p:nvPr/>
          </p:nvSpPr>
          <p:spPr bwMode="auto">
            <a:xfrm>
              <a:off x="2784" y="2160"/>
              <a:ext cx="288" cy="288"/>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29" name="Rectangle 1044"/>
            <p:cNvSpPr>
              <a:spLocks noChangeArrowheads="1"/>
            </p:cNvSpPr>
            <p:nvPr/>
          </p:nvSpPr>
          <p:spPr bwMode="auto">
            <a:xfrm>
              <a:off x="4080" y="1248"/>
              <a:ext cx="48" cy="384"/>
            </a:xfrm>
            <a:prstGeom prst="rect">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0" name="Rectangle 1045"/>
            <p:cNvSpPr>
              <a:spLocks noChangeArrowheads="1"/>
            </p:cNvSpPr>
            <p:nvPr/>
          </p:nvSpPr>
          <p:spPr bwMode="auto">
            <a:xfrm>
              <a:off x="4128" y="1392"/>
              <a:ext cx="48" cy="240"/>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1" name="Rectangle 1046"/>
            <p:cNvSpPr>
              <a:spLocks noChangeArrowheads="1"/>
            </p:cNvSpPr>
            <p:nvPr/>
          </p:nvSpPr>
          <p:spPr bwMode="auto">
            <a:xfrm>
              <a:off x="4032" y="1344"/>
              <a:ext cx="48" cy="28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2" name="Rectangle 1047"/>
            <p:cNvSpPr>
              <a:spLocks noChangeArrowheads="1"/>
            </p:cNvSpPr>
            <p:nvPr/>
          </p:nvSpPr>
          <p:spPr bwMode="auto">
            <a:xfrm>
              <a:off x="4176" y="1488"/>
              <a:ext cx="48" cy="144"/>
            </a:xfrm>
            <a:prstGeom prst="rect">
              <a:avLst/>
            </a:prstGeom>
            <a:solidFill>
              <a:schemeClr val="tx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3" name="Rectangle 1048"/>
            <p:cNvSpPr>
              <a:spLocks noChangeArrowheads="1"/>
            </p:cNvSpPr>
            <p:nvPr/>
          </p:nvSpPr>
          <p:spPr bwMode="auto">
            <a:xfrm>
              <a:off x="3888" y="1632"/>
              <a:ext cx="432" cy="4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4" name="Rectangle 1049"/>
            <p:cNvSpPr>
              <a:spLocks noChangeArrowheads="1"/>
            </p:cNvSpPr>
            <p:nvPr/>
          </p:nvSpPr>
          <p:spPr bwMode="auto">
            <a:xfrm>
              <a:off x="3936" y="1488"/>
              <a:ext cx="96" cy="144"/>
            </a:xfrm>
            <a:prstGeom prst="rect">
              <a:avLst/>
            </a:prstGeom>
            <a:solidFill>
              <a:srgbClr val="FF99F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19835" name="WordArt 1050"/>
            <p:cNvSpPr>
              <a:spLocks noChangeArrowheads="1" noChangeShapeType="1" noTextEdit="1"/>
            </p:cNvSpPr>
            <p:nvPr/>
          </p:nvSpPr>
          <p:spPr bwMode="auto">
            <a:xfrm>
              <a:off x="4464" y="624"/>
              <a:ext cx="1098" cy="386"/>
            </a:xfrm>
            <a:prstGeom prst="rect">
              <a:avLst/>
            </a:prstGeom>
          </p:spPr>
          <p:txBody>
            <a:bodyPr wrap="none" fromWordArt="1">
              <a:prstTxWarp prst="textCascadeUp">
                <a:avLst>
                  <a:gd name="adj" fmla="val 44444"/>
                </a:avLst>
              </a:prstTxWarp>
              <a:scene3d>
                <a:camera prst="legacyPerspectiveFront">
                  <a:rot lat="20519958" lon="1080000" rev="0"/>
                </a:camera>
                <a:lightRig rig="legacyHarsh2" dir="b"/>
              </a:scene3d>
              <a:sp3d extrusionH="430200" prstMaterial="legacyMatte">
                <a:extrusionClr>
                  <a:srgbClr val="FF6600"/>
                </a:extrusionClr>
                <a:contourClr>
                  <a:srgbClr val="FFE701"/>
                </a:contourClr>
              </a:sp3d>
            </a:bodyPr>
            <a:lstStyle/>
            <a:p>
              <a:pPr algn="ctr"/>
              <a:r>
                <a:rPr lang="en-US" altLang="zh-CN" sz="2800" kern="10">
                  <a:ln w="9525">
                    <a:round/>
                    <a:headEnd/>
                    <a:tailEnd/>
                  </a:ln>
                  <a:gradFill rotWithShape="1">
                    <a:gsLst>
                      <a:gs pos="0">
                        <a:srgbClr val="FFE701"/>
                      </a:gs>
                      <a:gs pos="100000">
                        <a:srgbClr val="FE3E02"/>
                      </a:gs>
                    </a:gsLst>
                    <a:lin ang="5400000" scaled="1"/>
                  </a:gradFill>
                  <a:latin typeface="Impact" panose="020B0806030902050204" pitchFamily="34" charset="0"/>
                </a:rPr>
                <a:t>Knowledge</a:t>
              </a:r>
              <a:endParaRPr lang="zh-CN" altLang="en-US" sz="2800" kern="10">
                <a:ln w="9525">
                  <a:round/>
                  <a:headEnd/>
                  <a:tailEnd/>
                </a:ln>
                <a:gradFill rotWithShape="1">
                  <a:gsLst>
                    <a:gs pos="0">
                      <a:srgbClr val="FFE701"/>
                    </a:gs>
                    <a:gs pos="100000">
                      <a:srgbClr val="FE3E02"/>
                    </a:gs>
                  </a:gsLst>
                  <a:lin ang="5400000" scaled="1"/>
                </a:gradFill>
                <a:latin typeface="Impact" panose="020B0806030902050204" pitchFamily="34" charset="0"/>
              </a:endParaRPr>
            </a:p>
          </p:txBody>
        </p:sp>
        <p:sp>
          <p:nvSpPr>
            <p:cNvPr id="119836" name="Text Box 1051"/>
            <p:cNvSpPr txBox="1">
              <a:spLocks noChangeArrowheads="1"/>
            </p:cNvSpPr>
            <p:nvPr/>
          </p:nvSpPr>
          <p:spPr bwMode="auto">
            <a:xfrm>
              <a:off x="1584" y="2064"/>
              <a:ext cx="1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Task-relevant Data</a:t>
              </a:r>
            </a:p>
          </p:txBody>
        </p:sp>
        <p:sp>
          <p:nvSpPr>
            <p:cNvPr id="119837" name="Text Box 1052"/>
            <p:cNvSpPr txBox="1">
              <a:spLocks noChangeArrowheads="1"/>
            </p:cNvSpPr>
            <p:nvPr/>
          </p:nvSpPr>
          <p:spPr bwMode="auto">
            <a:xfrm>
              <a:off x="2294" y="2553"/>
              <a:ext cx="7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Selection</a:t>
              </a:r>
            </a:p>
          </p:txBody>
        </p:sp>
        <p:sp>
          <p:nvSpPr>
            <p:cNvPr id="119838" name="Text Box 1053"/>
            <p:cNvSpPr txBox="1">
              <a:spLocks noChangeArrowheads="1"/>
            </p:cNvSpPr>
            <p:nvPr/>
          </p:nvSpPr>
          <p:spPr bwMode="auto">
            <a:xfrm>
              <a:off x="2688" y="1632"/>
              <a:ext cx="9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chemeClr val="hlink"/>
                  </a:solidFill>
                  <a:latin typeface="Times New Roman" panose="02020603050405020304" pitchFamily="18" charset="0"/>
                  <a:ea typeface="宋体" panose="02010600030101010101" pitchFamily="2" charset="-122"/>
                </a:rPr>
                <a:t>Data Mining</a:t>
              </a:r>
            </a:p>
          </p:txBody>
        </p:sp>
        <p:sp>
          <p:nvSpPr>
            <p:cNvPr id="119839" name="Text Box 1054"/>
            <p:cNvSpPr txBox="1">
              <a:spLocks noChangeArrowheads="1"/>
            </p:cNvSpPr>
            <p:nvPr/>
          </p:nvSpPr>
          <p:spPr bwMode="auto">
            <a:xfrm>
              <a:off x="3312" y="1056"/>
              <a:ext cx="14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Pattern Evaluation</a:t>
              </a:r>
            </a:p>
          </p:txBody>
        </p:sp>
        <p:sp>
          <p:nvSpPr>
            <p:cNvPr id="119840" name="Line 1055"/>
            <p:cNvSpPr>
              <a:spLocks noChangeShapeType="1"/>
            </p:cNvSpPr>
            <p:nvPr/>
          </p:nvSpPr>
          <p:spPr bwMode="auto">
            <a:xfrm>
              <a:off x="3552" y="1968"/>
              <a:ext cx="0" cy="13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1" name="Line 1056"/>
            <p:cNvSpPr>
              <a:spLocks noChangeShapeType="1"/>
            </p:cNvSpPr>
            <p:nvPr/>
          </p:nvSpPr>
          <p:spPr bwMode="auto">
            <a:xfrm>
              <a:off x="4608" y="1296"/>
              <a:ext cx="0" cy="201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2" name="Line 1057"/>
            <p:cNvSpPr>
              <a:spLocks noChangeShapeType="1"/>
            </p:cNvSpPr>
            <p:nvPr/>
          </p:nvSpPr>
          <p:spPr bwMode="auto">
            <a:xfrm flipH="1">
              <a:off x="2496" y="3312"/>
              <a:ext cx="21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3" name="Line 1058"/>
            <p:cNvSpPr>
              <a:spLocks noChangeShapeType="1"/>
            </p:cNvSpPr>
            <p:nvPr/>
          </p:nvSpPr>
          <p:spPr bwMode="auto">
            <a:xfrm flipV="1">
              <a:off x="2496" y="2736"/>
              <a:ext cx="0" cy="57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4" name="Line 1059"/>
            <p:cNvSpPr>
              <a:spLocks noChangeShapeType="1"/>
            </p:cNvSpPr>
            <p:nvPr/>
          </p:nvSpPr>
          <p:spPr bwMode="auto">
            <a:xfrm>
              <a:off x="4608" y="3312"/>
              <a:ext cx="0" cy="528"/>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5" name="Line 1060"/>
            <p:cNvSpPr>
              <a:spLocks noChangeShapeType="1"/>
            </p:cNvSpPr>
            <p:nvPr/>
          </p:nvSpPr>
          <p:spPr bwMode="auto">
            <a:xfrm flipH="1">
              <a:off x="1440" y="3840"/>
              <a:ext cx="3168"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6" name="Line 1061"/>
            <p:cNvSpPr>
              <a:spLocks noChangeShapeType="1"/>
            </p:cNvSpPr>
            <p:nvPr/>
          </p:nvSpPr>
          <p:spPr bwMode="auto">
            <a:xfrm flipH="1" flipV="1">
              <a:off x="1200" y="3408"/>
              <a:ext cx="240" cy="432"/>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7" name="Line 1062"/>
            <p:cNvSpPr>
              <a:spLocks noChangeShapeType="1"/>
            </p:cNvSpPr>
            <p:nvPr/>
          </p:nvSpPr>
          <p:spPr bwMode="auto">
            <a:xfrm>
              <a:off x="1296" y="3408"/>
              <a:ext cx="1008"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48" name="Line 1063"/>
            <p:cNvSpPr>
              <a:spLocks noChangeShapeType="1"/>
            </p:cNvSpPr>
            <p:nvPr/>
          </p:nvSpPr>
          <p:spPr bwMode="auto">
            <a:xfrm flipV="1">
              <a:off x="2304" y="2640"/>
              <a:ext cx="0" cy="768"/>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9813" name="Rectangle 1064"/>
          <p:cNvSpPr>
            <a:spLocks noChangeArrowheads="1"/>
          </p:cNvSpPr>
          <p:nvPr/>
        </p:nvSpPr>
        <p:spPr bwMode="auto">
          <a:xfrm>
            <a:off x="609600" y="6019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C02C1C8-A86E-491B-A5F3-0BEDDF2C2DE9}"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111</a:t>
            </a:fld>
            <a:endParaRPr kumimoji="0" lang="en-US" altLang="zh-CN" sz="1400" smtClean="0">
              <a:latin typeface="Tahoma" panose="020B0604030504040204" pitchFamily="34" charset="0"/>
              <a:ea typeface="宋体" panose="02010600030101010101" pitchFamily="2" charset="-122"/>
            </a:endParaRPr>
          </a:p>
        </p:txBody>
      </p:sp>
      <p:sp>
        <p:nvSpPr>
          <p:cNvPr id="120835" name="Rectangle 2"/>
          <p:cNvSpPr>
            <a:spLocks noGrp="1" noChangeArrowheads="1"/>
          </p:cNvSpPr>
          <p:nvPr>
            <p:ph type="title"/>
          </p:nvPr>
        </p:nvSpPr>
        <p:spPr/>
        <p:txBody>
          <a:bodyPr/>
          <a:lstStyle/>
          <a:p>
            <a:pPr eaLnBrk="1" hangingPunct="1"/>
            <a:r>
              <a:rPr lang="zh-CN" altLang="en-US" smtClean="0"/>
              <a:t>人工生命</a:t>
            </a:r>
          </a:p>
        </p:txBody>
      </p:sp>
      <p:sp>
        <p:nvSpPr>
          <p:cNvPr id="120836" name="Rectangle 3"/>
          <p:cNvSpPr>
            <a:spLocks noGrp="1" noChangeArrowheads="1"/>
          </p:cNvSpPr>
          <p:nvPr>
            <p:ph type="body" idx="1"/>
          </p:nvPr>
        </p:nvSpPr>
        <p:spPr>
          <a:xfrm>
            <a:off x="683568" y="2017713"/>
            <a:ext cx="8271520" cy="4114800"/>
          </a:xfrm>
        </p:spPr>
        <p:txBody>
          <a:bodyPr/>
          <a:lstStyle/>
          <a:p>
            <a:pPr eaLnBrk="1" hangingPunct="1"/>
            <a:r>
              <a:rPr lang="zh-CN" altLang="en-US" dirty="0" smtClean="0"/>
              <a:t>1987年美国圣菲研究所非线性研究所的兰顿提出的。旨在用计算机和精密机械等人工媒介生成或构造出能够表现自然生命系统行为特征的仿真系统或模型系统。</a:t>
            </a:r>
          </a:p>
          <a:p>
            <a:pPr eaLnBrk="1" hangingPunct="1"/>
            <a:r>
              <a:rPr lang="zh-CN" altLang="en-US" dirty="0" smtClean="0"/>
              <a:t>人工生命的理论和方法不同于传统人工智能和神经网络的理论和方法。它通过计算机仿真生命现象所体现的自适应机理，对相关非线性对象进行更真实的动态描述和动态特征研究。</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fld id="{2141E31B-6A1B-4860-94AF-E8B1CE751459}" type="slidenum">
              <a:rPr kumimoji="0" lang="zh-CN" altLang="en-US" sz="1400" smtClean="0"/>
              <a:pPr/>
              <a:t>112</a:t>
            </a:fld>
            <a:endParaRPr kumimoji="0" lang="en-US" altLang="zh-CN" sz="1400" smtClean="0"/>
          </a:p>
        </p:txBody>
      </p:sp>
      <p:pic>
        <p:nvPicPr>
          <p:cNvPr id="121859" name="Picture 2" descr="P1010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6781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ext Box 3"/>
          <p:cNvSpPr txBox="1">
            <a:spLocks noChangeArrowheads="1"/>
          </p:cNvSpPr>
          <p:nvPr/>
        </p:nvSpPr>
        <p:spPr bwMode="auto">
          <a:xfrm>
            <a:off x="990600" y="1066800"/>
            <a:ext cx="6324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en-US" altLang="zh-CN" sz="4400">
                <a:solidFill>
                  <a:schemeClr val="tx2"/>
                </a:solidFill>
                <a:latin typeface="华文新魏" panose="02010800040101010101" pitchFamily="2" charset="-122"/>
                <a:ea typeface="华文新魏" panose="02010800040101010101" pitchFamily="2" charset="-122"/>
              </a:rPr>
              <a:t>CAAI2003</a:t>
            </a:r>
            <a:r>
              <a:rPr lang="zh-CN" altLang="en-US" sz="4400">
                <a:solidFill>
                  <a:schemeClr val="tx2"/>
                </a:solidFill>
                <a:latin typeface="华文彩云" panose="02010800040101010101" pitchFamily="2" charset="-122"/>
                <a:ea typeface="华文彩云" panose="02010800040101010101" pitchFamily="2" charset="-122"/>
              </a:rPr>
              <a:t>全国学术大会</a:t>
            </a:r>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F2015E-2B25-48BC-BEF2-FE851A5B672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113</a:t>
            </a:fld>
            <a:endParaRPr kumimoji="0" lang="en-US" altLang="zh-CN" sz="1400" smtClean="0">
              <a:latin typeface="Tahoma" panose="020B0604030504040204" pitchFamily="34" charset="0"/>
              <a:ea typeface="宋体" panose="02010600030101010101" pitchFamily="2" charset="-122"/>
            </a:endParaRPr>
          </a:p>
        </p:txBody>
      </p:sp>
      <p:sp>
        <p:nvSpPr>
          <p:cNvPr id="122883" name="Rectangle 2"/>
          <p:cNvSpPr>
            <a:spLocks noGrp="1" noChangeArrowheads="1"/>
          </p:cNvSpPr>
          <p:nvPr>
            <p:ph type="title"/>
          </p:nvPr>
        </p:nvSpPr>
        <p:spPr/>
        <p:txBody>
          <a:bodyPr/>
          <a:lstStyle/>
          <a:p>
            <a:pPr eaLnBrk="1" hangingPunct="1"/>
            <a:r>
              <a:rPr lang="zh-CN" altLang="en-US" smtClean="0"/>
              <a:t>系统与语言工具</a:t>
            </a:r>
          </a:p>
        </p:txBody>
      </p:sp>
      <p:sp>
        <p:nvSpPr>
          <p:cNvPr id="122884" name="Rectangle 3"/>
          <p:cNvSpPr>
            <a:spLocks noGrp="1" noChangeArrowheads="1"/>
          </p:cNvSpPr>
          <p:nvPr>
            <p:ph type="body" idx="1"/>
          </p:nvPr>
        </p:nvSpPr>
        <p:spPr>
          <a:xfrm>
            <a:off x="755650" y="2017713"/>
            <a:ext cx="8199438" cy="4840287"/>
          </a:xfrm>
        </p:spPr>
        <p:txBody>
          <a:bodyPr/>
          <a:lstStyle/>
          <a:p>
            <a:r>
              <a:rPr lang="zh-CN" altLang="en-US" dirty="0" smtClean="0"/>
              <a:t>计算机系统的一些概念得到发展</a:t>
            </a:r>
          </a:p>
          <a:p>
            <a:r>
              <a:rPr lang="zh-CN" altLang="en-US" dirty="0" smtClean="0"/>
              <a:t> 新的编程语言与专用开发工具</a:t>
            </a:r>
            <a:endParaRPr lang="en-US" altLang="zh-CN" dirty="0" smtClean="0"/>
          </a:p>
          <a:p>
            <a:r>
              <a:rPr lang="en-US" altLang="zh-CN" dirty="0" smtClean="0"/>
              <a:t>Lisp, Prolog,……</a:t>
            </a:r>
            <a:r>
              <a:rPr lang="zh-CN" altLang="en-US" dirty="0" smtClean="0"/>
              <a:t/>
            </a:r>
            <a:br>
              <a:rPr lang="zh-CN" altLang="en-US" dirty="0" smtClean="0"/>
            </a:br>
            <a:endParaRPr lang="zh-CN" altLang="en-US"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pPr eaLnBrk="1" hangingPunct="1"/>
            <a:r>
              <a:rPr lang="zh-CN" altLang="en-US" smtClean="0"/>
              <a:t>粒计算</a:t>
            </a:r>
          </a:p>
        </p:txBody>
      </p:sp>
      <p:sp>
        <p:nvSpPr>
          <p:cNvPr id="123907" name="内容占位符 2"/>
          <p:cNvSpPr>
            <a:spLocks noGrp="1"/>
          </p:cNvSpPr>
          <p:nvPr>
            <p:ph idx="1"/>
          </p:nvPr>
        </p:nvSpPr>
        <p:spPr>
          <a:xfrm>
            <a:off x="971550" y="2017713"/>
            <a:ext cx="7983538" cy="4114800"/>
          </a:xfrm>
        </p:spPr>
        <p:txBody>
          <a:bodyPr/>
          <a:lstStyle/>
          <a:p>
            <a:pPr eaLnBrk="1" hangingPunct="1"/>
            <a:r>
              <a:rPr lang="zh-CN" altLang="en-US" smtClean="0"/>
              <a:t>粒计算是一种新的智能信息处理理论，能有效地分析和处理模糊、不一致、部分真值的问题，涵盖了所有有关粒度的理论、方法论、技术和工具的研究，现已成为人工智能领域一个重要的分支。</a:t>
            </a:r>
          </a:p>
        </p:txBody>
      </p:sp>
      <p:sp>
        <p:nvSpPr>
          <p:cNvPr id="1239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90D6AB-4E86-451E-A817-5506E7D1988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114</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258763" y="455613"/>
            <a:ext cx="9029700" cy="719137"/>
          </a:xfrm>
        </p:spPr>
        <p:txBody>
          <a:bodyPr/>
          <a:lstStyle/>
          <a:p>
            <a:pPr marL="0" indent="0" algn="ctr" eaLnBrk="1" hangingPunct="1">
              <a:buClr>
                <a:srgbClr val="2008CE"/>
              </a:buClr>
              <a:buSzPct val="80000"/>
              <a:buFont typeface="Wingdings" panose="05000000000000000000" pitchFamily="2" charset="2"/>
              <a:buNone/>
            </a:pPr>
            <a:r>
              <a:rPr lang="en-US" altLang="zh-CN" sz="3200" smtClean="0">
                <a:latin typeface="黑体" panose="02010609060101010101" pitchFamily="49" charset="-122"/>
                <a:ea typeface="黑体" panose="02010609060101010101" pitchFamily="49" charset="-122"/>
              </a:rPr>
              <a:t>IEEE GrC</a:t>
            </a:r>
            <a:endParaRPr lang="en-US" altLang="zh-CN" sz="3200" b="1" smtClean="0">
              <a:solidFill>
                <a:srgbClr val="2008CE"/>
              </a:solidFill>
              <a:latin typeface="黑体" panose="02010609060101010101" pitchFamily="49" charset="-122"/>
              <a:ea typeface="黑体" panose="02010609060101010101" pitchFamily="49" charset="-122"/>
            </a:endParaRPr>
          </a:p>
        </p:txBody>
      </p:sp>
      <p:sp>
        <p:nvSpPr>
          <p:cNvPr id="12493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A02756-9652-4CCC-B956-F797DA224A8E}" type="slidenum">
              <a:rPr kumimoji="0" lang="en-US" altLang="zh-CN" sz="1200" smtClean="0">
                <a:latin typeface="Arial Black" panose="020B0A04020102020204" pitchFamily="34" charset="0"/>
                <a:ea typeface="宋体" panose="02010600030101010101" pitchFamily="2" charset="-122"/>
              </a:rPr>
              <a:pPr>
                <a:spcBef>
                  <a:spcPct val="0"/>
                </a:spcBef>
                <a:buClrTx/>
                <a:buSzTx/>
                <a:buFontTx/>
                <a:buNone/>
              </a:pPr>
              <a:t>115</a:t>
            </a:fld>
            <a:endParaRPr kumimoji="0" lang="en-US" altLang="zh-CN" sz="1200" smtClean="0">
              <a:latin typeface="Arial Black" panose="020B0A04020102020204" pitchFamily="34" charset="0"/>
              <a:ea typeface="宋体" panose="02010600030101010101" pitchFamily="2" charset="-122"/>
            </a:endParaRPr>
          </a:p>
        </p:txBody>
      </p:sp>
      <p:pic>
        <p:nvPicPr>
          <p:cNvPr id="124932" name="内容占位符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 y="1803400"/>
            <a:ext cx="24638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3"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09900" y="1803400"/>
            <a:ext cx="2855913"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图片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3" y="1803400"/>
            <a:ext cx="2640012"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TextBox 10"/>
          <p:cNvSpPr txBox="1">
            <a:spLocks noChangeArrowheads="1"/>
          </p:cNvSpPr>
          <p:nvPr/>
        </p:nvSpPr>
        <p:spPr bwMode="auto">
          <a:xfrm>
            <a:off x="381000" y="3810000"/>
            <a:ext cx="220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2011</a:t>
            </a:r>
            <a:r>
              <a:rPr lang="zh-CN" altLang="en-US" sz="1600" b="1">
                <a:solidFill>
                  <a:srgbClr val="2008CE"/>
                </a:solidFill>
                <a:latin typeface="Arial" panose="020B0604020202020204" pitchFamily="34" charset="0"/>
                <a:ea typeface="宋体" panose="02010600030101010101" pitchFamily="2" charset="-122"/>
              </a:rPr>
              <a:t>年</a:t>
            </a:r>
            <a:r>
              <a:rPr lang="en-US" altLang="zh-CN" sz="1600" b="1">
                <a:solidFill>
                  <a:srgbClr val="2008CE"/>
                </a:solidFill>
                <a:latin typeface="Arial" panose="020B0604020202020204" pitchFamily="34" charset="0"/>
                <a:ea typeface="宋体" panose="02010600030101010101" pitchFamily="2" charset="-122"/>
              </a:rPr>
              <a:t>IEEE GrC</a:t>
            </a:r>
            <a:r>
              <a:rPr lang="zh-CN" altLang="en-US" sz="1600" b="1">
                <a:solidFill>
                  <a:srgbClr val="2008CE"/>
                </a:solidFill>
                <a:latin typeface="Arial" panose="020B0604020202020204" pitchFamily="34" charset="0"/>
                <a:ea typeface="宋体" panose="02010600030101010101" pitchFamily="2" charset="-122"/>
              </a:rPr>
              <a:t> 台湾</a:t>
            </a:r>
          </a:p>
        </p:txBody>
      </p:sp>
      <p:sp>
        <p:nvSpPr>
          <p:cNvPr id="124936" name="TextBox 12"/>
          <p:cNvSpPr txBox="1">
            <a:spLocks noChangeArrowheads="1"/>
          </p:cNvSpPr>
          <p:nvPr/>
        </p:nvSpPr>
        <p:spPr bwMode="auto">
          <a:xfrm>
            <a:off x="3217863" y="3797300"/>
            <a:ext cx="2438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2014</a:t>
            </a:r>
            <a:r>
              <a:rPr lang="zh-CN" altLang="en-US" sz="1600" b="1">
                <a:solidFill>
                  <a:srgbClr val="2008CE"/>
                </a:solidFill>
                <a:latin typeface="Arial" panose="020B0604020202020204" pitchFamily="34" charset="0"/>
                <a:ea typeface="宋体" panose="02010600030101010101" pitchFamily="2" charset="-122"/>
              </a:rPr>
              <a:t>年</a:t>
            </a:r>
            <a:r>
              <a:rPr lang="en-US" altLang="zh-CN" sz="1600" b="1">
                <a:solidFill>
                  <a:srgbClr val="2008CE"/>
                </a:solidFill>
                <a:latin typeface="Arial" panose="020B0604020202020204" pitchFamily="34" charset="0"/>
                <a:ea typeface="宋体" panose="02010600030101010101" pitchFamily="2" charset="-122"/>
              </a:rPr>
              <a:t>IEEE GrC</a:t>
            </a:r>
            <a:r>
              <a:rPr lang="zh-CN" altLang="en-US" sz="1600" b="1">
                <a:solidFill>
                  <a:srgbClr val="2008CE"/>
                </a:solidFill>
                <a:latin typeface="Arial" panose="020B0604020202020204" pitchFamily="34" charset="0"/>
                <a:ea typeface="宋体" panose="02010600030101010101" pitchFamily="2" charset="-122"/>
              </a:rPr>
              <a:t> 日本</a:t>
            </a:r>
          </a:p>
        </p:txBody>
      </p:sp>
      <p:sp>
        <p:nvSpPr>
          <p:cNvPr id="124937" name="TextBox 13"/>
          <p:cNvSpPr txBox="1">
            <a:spLocks noChangeArrowheads="1"/>
          </p:cNvSpPr>
          <p:nvPr/>
        </p:nvSpPr>
        <p:spPr bwMode="auto">
          <a:xfrm>
            <a:off x="5954713" y="3810000"/>
            <a:ext cx="26527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2015</a:t>
            </a:r>
            <a:r>
              <a:rPr lang="zh-CN" altLang="en-US" sz="1600" b="1">
                <a:solidFill>
                  <a:srgbClr val="2008CE"/>
                </a:solidFill>
                <a:latin typeface="Arial" panose="020B0604020202020204" pitchFamily="34" charset="0"/>
                <a:ea typeface="宋体" panose="02010600030101010101" pitchFamily="2" charset="-122"/>
              </a:rPr>
              <a:t>年</a:t>
            </a:r>
            <a:r>
              <a:rPr lang="en-US" altLang="zh-CN" sz="1600" b="1">
                <a:solidFill>
                  <a:srgbClr val="2008CE"/>
                </a:solidFill>
                <a:latin typeface="Arial" panose="020B0604020202020204" pitchFamily="34" charset="0"/>
                <a:ea typeface="宋体" panose="02010600030101010101" pitchFamily="2" charset="-122"/>
              </a:rPr>
              <a:t>IEEE Big Data</a:t>
            </a:r>
            <a:r>
              <a:rPr lang="zh-CN" altLang="en-US" sz="1600" b="1">
                <a:solidFill>
                  <a:srgbClr val="2008CE"/>
                </a:solidFill>
                <a:latin typeface="Arial" panose="020B0604020202020204" pitchFamily="34" charset="0"/>
                <a:ea typeface="宋体" panose="02010600030101010101" pitchFamily="2" charset="-122"/>
              </a:rPr>
              <a:t> 美国</a:t>
            </a:r>
          </a:p>
        </p:txBody>
      </p:sp>
      <p:pic>
        <p:nvPicPr>
          <p:cNvPr id="124938" name="内容占位符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8600" y="4330700"/>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9" name="内容占位符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65813" y="4278313"/>
            <a:ext cx="28448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0" name="图片 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09900" y="4302125"/>
            <a:ext cx="27813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1" name="TextBox 1"/>
          <p:cNvSpPr txBox="1">
            <a:spLocks noChangeArrowheads="1"/>
          </p:cNvSpPr>
          <p:nvPr/>
        </p:nvSpPr>
        <p:spPr bwMode="auto">
          <a:xfrm>
            <a:off x="114300" y="6486525"/>
            <a:ext cx="2895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Jerzy W. Graymala Busse</a:t>
            </a:r>
            <a:endParaRPr lang="zh-CN" altLang="en-US" sz="1600" b="1">
              <a:solidFill>
                <a:srgbClr val="2008CE"/>
              </a:solidFill>
              <a:latin typeface="Arial" panose="020B0604020202020204" pitchFamily="34" charset="0"/>
              <a:ea typeface="宋体" panose="02010600030101010101" pitchFamily="2" charset="-122"/>
            </a:endParaRPr>
          </a:p>
        </p:txBody>
      </p:sp>
      <p:sp>
        <p:nvSpPr>
          <p:cNvPr id="124942" name="TextBox 3"/>
          <p:cNvSpPr txBox="1">
            <a:spLocks noChangeArrowheads="1"/>
          </p:cNvSpPr>
          <p:nvPr/>
        </p:nvSpPr>
        <p:spPr bwMode="auto">
          <a:xfrm>
            <a:off x="3111500" y="6464300"/>
            <a:ext cx="2400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Jon Pearce &amp;T.Y.Lin</a:t>
            </a:r>
            <a:endParaRPr lang="zh-CN" altLang="en-US" sz="1600">
              <a:solidFill>
                <a:srgbClr val="2008CE"/>
              </a:solidFill>
              <a:latin typeface="Arial" panose="020B0604020202020204" pitchFamily="34" charset="0"/>
              <a:ea typeface="宋体" panose="02010600030101010101" pitchFamily="2" charset="-122"/>
            </a:endParaRPr>
          </a:p>
        </p:txBody>
      </p:sp>
      <p:sp>
        <p:nvSpPr>
          <p:cNvPr id="124943" name="TextBox 26"/>
          <p:cNvSpPr txBox="1">
            <a:spLocks noChangeArrowheads="1"/>
          </p:cNvSpPr>
          <p:nvPr/>
        </p:nvSpPr>
        <p:spPr bwMode="auto">
          <a:xfrm>
            <a:off x="6316663" y="6440488"/>
            <a:ext cx="1866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a:solidFill>
                  <a:srgbClr val="2008CE"/>
                </a:solidFill>
                <a:latin typeface="Arial" panose="020B0604020202020204" pitchFamily="34" charset="0"/>
                <a:ea typeface="宋体" panose="02010600030101010101" pitchFamily="2" charset="-122"/>
              </a:rPr>
              <a:t>XiaohuaTony  Hu</a:t>
            </a:r>
            <a:endParaRPr lang="zh-CN" altLang="en-US" sz="1600">
              <a:solidFill>
                <a:srgbClr val="2008CE"/>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56AA77F-4E2C-435E-A410-EDD6D668FCBA}" type="slidenum">
              <a:rPr lang="zh-CN" altLang="en-US" smtClean="0"/>
              <a:pPr>
                <a:defRPr/>
              </a:pPr>
              <a:t>116</a:t>
            </a:fld>
            <a:endParaRPr lang="en-US" altLang="zh-CN"/>
          </a:p>
        </p:txBody>
      </p:sp>
      <p:pic>
        <p:nvPicPr>
          <p:cNvPr id="3" name="图片 2"/>
          <p:cNvPicPr>
            <a:picLocks noChangeAspect="1"/>
          </p:cNvPicPr>
          <p:nvPr/>
        </p:nvPicPr>
        <p:blipFill>
          <a:blip r:embed="rId2"/>
          <a:stretch>
            <a:fillRect/>
          </a:stretch>
        </p:blipFill>
        <p:spPr>
          <a:xfrm>
            <a:off x="-2605712" y="1"/>
            <a:ext cx="13930989" cy="6781800"/>
          </a:xfrm>
          <a:prstGeom prst="rect">
            <a:avLst/>
          </a:prstGeom>
        </p:spPr>
      </p:pic>
    </p:spTree>
    <p:extLst>
      <p:ext uri="{BB962C8B-B14F-4D97-AF65-F5344CB8AC3E}">
        <p14:creationId xmlns:p14="http://schemas.microsoft.com/office/powerpoint/2010/main" val="23996444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31ED12-370D-44D2-B289-02F50BF7824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117</a:t>
            </a:fld>
            <a:endParaRPr kumimoji="0" lang="en-US" altLang="zh-CN" sz="1400" smtClean="0">
              <a:latin typeface="Tahoma" panose="020B0604030504040204" pitchFamily="34" charset="0"/>
              <a:ea typeface="宋体" panose="02010600030101010101" pitchFamily="2" charset="-122"/>
            </a:endParaRPr>
          </a:p>
        </p:txBody>
      </p:sp>
      <p:sp>
        <p:nvSpPr>
          <p:cNvPr id="126979" name="Rectangle 2"/>
          <p:cNvSpPr>
            <a:spLocks noGrp="1" noChangeArrowheads="1"/>
          </p:cNvSpPr>
          <p:nvPr>
            <p:ph type="title"/>
          </p:nvPr>
        </p:nvSpPr>
        <p:spPr/>
        <p:txBody>
          <a:bodyPr/>
          <a:lstStyle/>
          <a:p>
            <a:pPr eaLnBrk="1" hangingPunct="1"/>
            <a:r>
              <a:rPr lang="zh-CN" altLang="en-US" smtClean="0"/>
              <a:t>人工智能研究的特点</a:t>
            </a:r>
          </a:p>
        </p:txBody>
      </p:sp>
      <p:sp>
        <p:nvSpPr>
          <p:cNvPr id="126980" name="Rectangle 3"/>
          <p:cNvSpPr>
            <a:spLocks noGrp="1" noChangeArrowheads="1"/>
          </p:cNvSpPr>
          <p:nvPr>
            <p:ph type="body" idx="1"/>
          </p:nvPr>
        </p:nvSpPr>
        <p:spPr>
          <a:xfrm>
            <a:off x="611188" y="2017713"/>
            <a:ext cx="8532812" cy="4506912"/>
          </a:xfrm>
        </p:spPr>
        <p:txBody>
          <a:bodyPr/>
          <a:lstStyle/>
          <a:p>
            <a:pPr eaLnBrk="1" hangingPunct="1"/>
            <a:r>
              <a:rPr lang="zh-CN" altLang="en-US" sz="2400" smtClean="0"/>
              <a:t>人工智能是一门知识的科学。以知识为对象，研究知识的获取、表示和使用。</a:t>
            </a:r>
          </a:p>
          <a:p>
            <a:pPr eaLnBrk="1" hangingPunct="1"/>
            <a:r>
              <a:rPr lang="zh-CN" altLang="en-US" sz="2400" smtClean="0"/>
              <a:t>数据处理-&gt;知识处理，数据-&gt;符号。</a:t>
            </a:r>
          </a:p>
          <a:p>
            <a:pPr eaLnBrk="1" hangingPunct="1">
              <a:buFont typeface="Wingdings" panose="05000000000000000000" pitchFamily="2" charset="2"/>
              <a:buNone/>
            </a:pPr>
            <a:r>
              <a:rPr lang="zh-CN" altLang="en-US" sz="2400" smtClean="0"/>
              <a:t>    符号表示知识而不是数值、数据。</a:t>
            </a:r>
          </a:p>
          <a:p>
            <a:pPr eaLnBrk="1" hangingPunct="1"/>
            <a:r>
              <a:rPr lang="zh-CN" altLang="en-US" sz="2400" smtClean="0"/>
              <a:t>有启发，有推导。</a:t>
            </a:r>
          </a:p>
          <a:p>
            <a:pPr eaLnBrk="1" hangingPunct="1"/>
            <a:r>
              <a:rPr lang="zh-CN" altLang="en-US" sz="2400" smtClean="0"/>
              <a:t>人工智能是引起争论最多的科学之一 </a:t>
            </a:r>
          </a:p>
          <a:p>
            <a:pPr lvl="1" eaLnBrk="1" hangingPunct="1"/>
            <a:r>
              <a:rPr lang="zh-CN" altLang="en-US" smtClean="0">
                <a:latin typeface="Comic Sans MS" panose="030F0702030302020204" pitchFamily="66" charset="0"/>
              </a:rPr>
              <a:t>焦点：当前人工智能的研究应该以人类的普遍思维规律为主，还是以特定知识的处理和运用为主？智能的本质是什么？机器能达到人的水平吗？ </a:t>
            </a:r>
          </a:p>
          <a:p>
            <a:pPr lvl="1" eaLnBrk="1" hangingPunct="1"/>
            <a:r>
              <a:rPr lang="zh-CN" altLang="en-US" smtClean="0">
                <a:latin typeface="Comic Sans MS" panose="030F0702030302020204" pitchFamily="66" charset="0"/>
              </a:rPr>
              <a:t>结论：人工智能研究是非常困难的 </a:t>
            </a:r>
          </a:p>
          <a:p>
            <a:pPr eaLnBrk="1" hangingPunct="1"/>
            <a:endParaRPr lang="zh-CN" altLang="en-US" sz="24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1F3A2F-913B-4B4C-8766-02FF5760219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118</a:t>
            </a:fld>
            <a:endParaRPr kumimoji="0" lang="en-US" altLang="zh-CN" sz="1400" smtClean="0">
              <a:latin typeface="Tahoma" panose="020B0604030504040204" pitchFamily="34" charset="0"/>
              <a:ea typeface="宋体" panose="02010600030101010101" pitchFamily="2" charset="-122"/>
            </a:endParaRPr>
          </a:p>
        </p:txBody>
      </p:sp>
      <p:sp>
        <p:nvSpPr>
          <p:cNvPr id="128003" name="Rectangle 2"/>
          <p:cNvSpPr>
            <a:spLocks noGrp="1" noChangeArrowheads="1"/>
          </p:cNvSpPr>
          <p:nvPr>
            <p:ph type="title"/>
          </p:nvPr>
        </p:nvSpPr>
        <p:spPr/>
        <p:txBody>
          <a:bodyPr/>
          <a:lstStyle/>
          <a:p>
            <a:pPr eaLnBrk="1" hangingPunct="1"/>
            <a:r>
              <a:rPr lang="zh-CN" altLang="en-US" smtClean="0"/>
              <a:t>人工智能研究的特点</a:t>
            </a:r>
          </a:p>
        </p:txBody>
      </p:sp>
      <p:sp>
        <p:nvSpPr>
          <p:cNvPr id="128004" name="Rectangle 3"/>
          <p:cNvSpPr>
            <a:spLocks noGrp="1" noChangeArrowheads="1"/>
          </p:cNvSpPr>
          <p:nvPr>
            <p:ph type="body" idx="1"/>
          </p:nvPr>
        </p:nvSpPr>
        <p:spPr>
          <a:xfrm>
            <a:off x="395288" y="2017713"/>
            <a:ext cx="8559800" cy="4114800"/>
          </a:xfrm>
        </p:spPr>
        <p:txBody>
          <a:bodyPr/>
          <a:lstStyle/>
          <a:p>
            <a:pPr eaLnBrk="1" hangingPunct="1">
              <a:lnSpc>
                <a:spcPct val="90000"/>
              </a:lnSpc>
            </a:pPr>
            <a:r>
              <a:rPr lang="zh-CN" altLang="en-US" sz="2400" dirty="0" smtClean="0"/>
              <a:t>人工智能的研究是十分困难的。</a:t>
            </a:r>
          </a:p>
          <a:p>
            <a:pPr lvl="1" eaLnBrk="1" hangingPunct="1">
              <a:lnSpc>
                <a:spcPct val="90000"/>
              </a:lnSpc>
            </a:pPr>
            <a:r>
              <a:rPr lang="en-US" altLang="zh-CN" dirty="0" smtClean="0">
                <a:latin typeface="Comic Sans MS" panose="030F0702030302020204" pitchFamily="66" charset="0"/>
              </a:rPr>
              <a:t>McCarthy(</a:t>
            </a:r>
            <a:r>
              <a:rPr lang="zh-CN" altLang="en-US" dirty="0" smtClean="0">
                <a:latin typeface="Comic Sans MS" panose="030F0702030302020204" pitchFamily="66" charset="0"/>
              </a:rPr>
              <a:t>麦卡锡</a:t>
            </a:r>
            <a:r>
              <a:rPr lang="en-US" altLang="zh-CN" dirty="0" smtClean="0">
                <a:latin typeface="Comic Sans MS" panose="030F0702030302020204" pitchFamily="66" charset="0"/>
              </a:rPr>
              <a:t>)：</a:t>
            </a:r>
          </a:p>
          <a:p>
            <a:pPr lvl="1" eaLnBrk="1" hangingPunct="1">
              <a:lnSpc>
                <a:spcPct val="90000"/>
              </a:lnSpc>
              <a:buFont typeface="Wingdings" panose="05000000000000000000" pitchFamily="2" charset="2"/>
              <a:buNone/>
            </a:pPr>
            <a:r>
              <a:rPr lang="zh-CN" altLang="en-US" dirty="0" smtClean="0">
                <a:latin typeface="Comic Sans MS" panose="030F0702030302020204" pitchFamily="66" charset="0"/>
              </a:rPr>
              <a:t>	人工智能的所有问题都是难解的。 </a:t>
            </a:r>
          </a:p>
          <a:p>
            <a:pPr lvl="1" eaLnBrk="1" hangingPunct="1">
              <a:lnSpc>
                <a:spcPct val="90000"/>
              </a:lnSpc>
            </a:pPr>
            <a:r>
              <a:rPr lang="en-US" altLang="zh-CN" dirty="0" smtClean="0">
                <a:latin typeface="Comic Sans MS" panose="030F0702030302020204" pitchFamily="66" charset="0"/>
              </a:rPr>
              <a:t>Minsky(</a:t>
            </a:r>
            <a:r>
              <a:rPr lang="zh-CN" altLang="en-US" dirty="0" smtClean="0">
                <a:latin typeface="Comic Sans MS" panose="030F0702030302020204" pitchFamily="66" charset="0"/>
              </a:rPr>
              <a:t>明斯基</a:t>
            </a:r>
            <a:r>
              <a:rPr lang="en-US" altLang="zh-CN" dirty="0" smtClean="0">
                <a:latin typeface="Comic Sans MS" panose="030F0702030302020204" pitchFamily="66" charset="0"/>
              </a:rPr>
              <a:t>)：</a:t>
            </a:r>
          </a:p>
          <a:p>
            <a:pPr lvl="1" eaLnBrk="1" hangingPunct="1">
              <a:lnSpc>
                <a:spcPct val="90000"/>
              </a:lnSpc>
              <a:buFont typeface="Wingdings" panose="05000000000000000000" pitchFamily="2" charset="2"/>
              <a:buNone/>
            </a:pPr>
            <a:r>
              <a:rPr lang="zh-CN" altLang="en-US" dirty="0" smtClean="0">
                <a:latin typeface="Comic Sans MS" panose="030F0702030302020204" pitchFamily="66" charset="0"/>
              </a:rPr>
              <a:t>	人工智能是有史以来最难的科学之一。难在：实现智能需要浩繁的知识，而最难对付的知识是常识（不是专业知识）。</a:t>
            </a:r>
          </a:p>
          <a:p>
            <a:pPr lvl="1" eaLnBrk="1" hangingPunct="1">
              <a:lnSpc>
                <a:spcPct val="90000"/>
              </a:lnSpc>
            </a:pPr>
            <a:r>
              <a:rPr lang="en-US" altLang="zh-CN" dirty="0" smtClean="0">
                <a:latin typeface="Comic Sans MS" panose="030F0702030302020204" pitchFamily="66" charset="0"/>
              </a:rPr>
              <a:t>Dreyfus(</a:t>
            </a:r>
            <a:r>
              <a:rPr lang="zh-CN" altLang="en-US" dirty="0"/>
              <a:t>德莱弗斯</a:t>
            </a:r>
            <a:r>
              <a:rPr lang="en-US" altLang="zh-CN" dirty="0" smtClean="0">
                <a:latin typeface="Comic Sans MS" panose="030F0702030302020204" pitchFamily="66" charset="0"/>
              </a:rPr>
              <a:t>)：</a:t>
            </a:r>
          </a:p>
          <a:p>
            <a:pPr lvl="1" eaLnBrk="1" hangingPunct="1">
              <a:lnSpc>
                <a:spcPct val="90000"/>
              </a:lnSpc>
              <a:buFont typeface="Wingdings" panose="05000000000000000000" pitchFamily="2" charset="2"/>
              <a:buNone/>
            </a:pPr>
            <a:r>
              <a:rPr lang="zh-CN" altLang="en-US" dirty="0" smtClean="0">
                <a:latin typeface="Comic Sans MS" panose="030F0702030302020204" pitchFamily="66" charset="0"/>
              </a:rPr>
              <a:t>	常识问题是实现人工智能的最大障碍。</a:t>
            </a:r>
          </a:p>
          <a:p>
            <a:pPr eaLnBrk="1" hangingPunct="1">
              <a:lnSpc>
                <a:spcPct val="90000"/>
              </a:lnSpc>
              <a:buFont typeface="Wingdings" panose="05000000000000000000" pitchFamily="2" charset="2"/>
              <a:buNone/>
            </a:pPr>
            <a:r>
              <a:rPr lang="zh-CN" altLang="en-US" sz="2400" dirty="0" smtClean="0">
                <a:sym typeface="Wingdings" panose="05000000000000000000" pitchFamily="2" charset="2"/>
              </a:rPr>
              <a:t>	                                                     </a:t>
            </a:r>
            <a:r>
              <a:rPr lang="zh-CN" altLang="en-US" sz="2400" dirty="0" smtClean="0">
                <a:latin typeface="宋体" panose="02010600030101010101" pitchFamily="2" charset="-122"/>
                <a:ea typeface="宋体" panose="02010600030101010101" pitchFamily="2" charset="-122"/>
              </a:rPr>
              <a:t>  </a:t>
            </a:r>
          </a:p>
          <a:p>
            <a:pPr eaLnBrk="1" hangingPunct="1">
              <a:lnSpc>
                <a:spcPct val="90000"/>
              </a:lnSpc>
            </a:pPr>
            <a:endParaRPr lang="zh-CN" altLang="en-US" sz="2400" dirty="0" smtClean="0">
              <a:latin typeface="宋体" panose="02010600030101010101" pitchFamily="2" charset="-122"/>
              <a:ea typeface="宋体" panose="02010600030101010101" pitchFamily="2" charset="-122"/>
            </a:endParaRPr>
          </a:p>
          <a:p>
            <a:pPr eaLnBrk="1" hangingPunct="1">
              <a:lnSpc>
                <a:spcPct val="90000"/>
              </a:lnSpc>
            </a:pPr>
            <a:endParaRPr lang="zh-CN" altLang="en-US"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F28665-993F-4A42-8164-D6624F9C2572}"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119</a:t>
            </a:fld>
            <a:endParaRPr kumimoji="0" lang="en-US" altLang="zh-CN" sz="1400" smtClean="0">
              <a:latin typeface="Tahoma" panose="020B0604030504040204" pitchFamily="34" charset="0"/>
              <a:ea typeface="宋体" panose="02010600030101010101" pitchFamily="2" charset="-122"/>
            </a:endParaRPr>
          </a:p>
        </p:txBody>
      </p:sp>
      <p:sp>
        <p:nvSpPr>
          <p:cNvPr id="129027" name="Rectangle 2"/>
          <p:cNvSpPr>
            <a:spLocks noGrp="1" noChangeArrowheads="1"/>
          </p:cNvSpPr>
          <p:nvPr>
            <p:ph type="title"/>
          </p:nvPr>
        </p:nvSpPr>
        <p:spPr/>
        <p:txBody>
          <a:bodyPr/>
          <a:lstStyle/>
          <a:p>
            <a:pPr eaLnBrk="1" hangingPunct="1"/>
            <a:r>
              <a:rPr lang="zh-CN" altLang="en-US" smtClean="0"/>
              <a:t>人工智能近期发展分析</a:t>
            </a:r>
            <a:endParaRPr lang="en-US" altLang="zh-CN" smtClean="0"/>
          </a:p>
        </p:txBody>
      </p:sp>
      <p:sp>
        <p:nvSpPr>
          <p:cNvPr id="129028" name="Rectangle 3"/>
          <p:cNvSpPr>
            <a:spLocks noGrp="1" noChangeArrowheads="1"/>
          </p:cNvSpPr>
          <p:nvPr>
            <p:ph type="body" idx="1"/>
          </p:nvPr>
        </p:nvSpPr>
        <p:spPr>
          <a:xfrm>
            <a:off x="684213" y="2017713"/>
            <a:ext cx="8270875" cy="4114800"/>
          </a:xfrm>
        </p:spPr>
        <p:txBody>
          <a:bodyPr/>
          <a:lstStyle/>
          <a:p>
            <a:pPr eaLnBrk="1" hangingPunct="1"/>
            <a:r>
              <a:rPr lang="zh-CN" altLang="en-US" smtClean="0"/>
              <a:t>多学科交叉研究</a:t>
            </a:r>
          </a:p>
          <a:p>
            <a:pPr eaLnBrk="1" hangingPunct="1"/>
            <a:r>
              <a:rPr lang="zh-CN" altLang="en-US" smtClean="0"/>
              <a:t>集成智能研究</a:t>
            </a:r>
          </a:p>
          <a:p>
            <a:pPr eaLnBrk="1" hangingPunct="1"/>
            <a:r>
              <a:rPr lang="zh-CN" altLang="en-US" smtClean="0"/>
              <a:t>多学派融合研究</a:t>
            </a:r>
          </a:p>
          <a:p>
            <a:pPr eaLnBrk="1" hangingPunct="1"/>
            <a:r>
              <a:rPr kumimoji="0" lang="zh-CN" altLang="en-US" smtClean="0"/>
              <a:t>智能网络</a:t>
            </a:r>
          </a:p>
          <a:p>
            <a:pPr eaLnBrk="1" hangingPunct="1"/>
            <a:r>
              <a:rPr kumimoji="0" lang="zh-CN" altLang="en-US" smtClean="0"/>
              <a:t>智能机器人</a:t>
            </a:r>
          </a:p>
          <a:p>
            <a:pPr eaLnBrk="1" hangingPunct="1"/>
            <a:r>
              <a:rPr kumimoji="0" lang="zh-CN" altLang="en-US" smtClean="0"/>
              <a:t>智能应用和智能产业</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6BC69C-569A-4D28-8665-7E9B4E486842}"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12</a:t>
            </a:fld>
            <a:endParaRPr kumimoji="0" lang="en-US" altLang="zh-CN" sz="1400" smtClean="0">
              <a:latin typeface="Tahoma" panose="020B0604030504040204" pitchFamily="34" charset="0"/>
              <a:ea typeface="宋体" panose="02010600030101010101" pitchFamily="2" charset="-122"/>
            </a:endParaRPr>
          </a:p>
        </p:txBody>
      </p:sp>
      <p:sp>
        <p:nvSpPr>
          <p:cNvPr id="16387" name="Rectangle 2"/>
          <p:cNvSpPr>
            <a:spLocks noGrp="1" noChangeArrowheads="1"/>
          </p:cNvSpPr>
          <p:nvPr>
            <p:ph type="title"/>
          </p:nvPr>
        </p:nvSpPr>
        <p:spPr/>
        <p:txBody>
          <a:bodyPr/>
          <a:lstStyle/>
          <a:p>
            <a:pPr eaLnBrk="1" hangingPunct="1"/>
            <a:r>
              <a:rPr lang="zh-CN" altLang="en-US" smtClean="0"/>
              <a:t>第</a:t>
            </a:r>
            <a:r>
              <a:rPr lang="zh-CN" altLang="en-US" smtClean="0">
                <a:latin typeface="华文新魏" panose="02010800040101010101" pitchFamily="2" charset="-122"/>
              </a:rPr>
              <a:t>1</a:t>
            </a:r>
            <a:r>
              <a:rPr lang="zh-CN" altLang="en-US" smtClean="0"/>
              <a:t>章 绪论</a:t>
            </a:r>
          </a:p>
        </p:txBody>
      </p:sp>
      <p:sp>
        <p:nvSpPr>
          <p:cNvPr id="27652" name="Rectangle 5"/>
          <p:cNvSpPr>
            <a:spLocks noGrp="1" noChangeArrowheads="1"/>
          </p:cNvSpPr>
          <p:nvPr>
            <p:ph type="body" idx="1"/>
          </p:nvPr>
        </p:nvSpPr>
        <p:spPr/>
        <p:txBody>
          <a:bodyPr/>
          <a:lstStyle/>
          <a:p>
            <a:pPr eaLnBrk="1" hangingPunct="1">
              <a:buClr>
                <a:schemeClr val="tx2">
                  <a:lumMod val="75000"/>
                </a:schemeClr>
              </a:buClr>
              <a:buFont typeface="Wingdings" panose="05000000000000000000" pitchFamily="2" charset="2"/>
              <a:buChar char="n"/>
              <a:defRPr/>
            </a:pPr>
            <a:r>
              <a:rPr lang="zh-CN" altLang="en-US" sz="3600" dirty="0" smtClean="0">
                <a:latin typeface="华文新魏" panose="02010800040101010101" pitchFamily="2" charset="-122"/>
              </a:rPr>
              <a:t>人工智能的定义与发展</a:t>
            </a:r>
          </a:p>
          <a:p>
            <a:pPr eaLnBrk="1" hangingPunct="1">
              <a:defRPr/>
            </a:pPr>
            <a:r>
              <a:rPr lang="zh-CN" altLang="en-US" sz="3600" dirty="0" smtClean="0">
                <a:latin typeface="华文新魏" panose="02010800040101010101" pitchFamily="2" charset="-122"/>
              </a:rPr>
              <a:t>人工智能的各种认知观</a:t>
            </a:r>
          </a:p>
          <a:p>
            <a:pPr eaLnBrk="1" hangingPunct="1">
              <a:defRPr/>
            </a:pPr>
            <a:r>
              <a:rPr lang="zh-CN" altLang="en-US" sz="3600" dirty="0" smtClean="0">
                <a:latin typeface="华文新魏" panose="02010800040101010101" pitchFamily="2" charset="-122"/>
              </a:rPr>
              <a:t>人工智能的研究目标与内容</a:t>
            </a:r>
          </a:p>
          <a:p>
            <a:pPr eaLnBrk="1" hangingPunct="1">
              <a:defRPr/>
            </a:pPr>
            <a:r>
              <a:rPr lang="zh-CN" altLang="en-US" sz="3600" dirty="0" smtClean="0">
                <a:latin typeface="华文新魏" panose="02010800040101010101" pitchFamily="2" charset="-122"/>
              </a:rPr>
              <a:t>人工智能</a:t>
            </a:r>
            <a:r>
              <a:rPr lang="zh-CN" altLang="en-US" sz="3600" dirty="0">
                <a:latin typeface="华文新魏" panose="02010800040101010101" pitchFamily="2" charset="-122"/>
              </a:rPr>
              <a:t>的</a:t>
            </a:r>
            <a:r>
              <a:rPr lang="zh-CN" altLang="en-US" sz="3600" dirty="0" smtClean="0">
                <a:latin typeface="华文新魏" panose="02010800040101010101" pitchFamily="2" charset="-122"/>
              </a:rPr>
              <a:t>研究与计算方法</a:t>
            </a:r>
          </a:p>
          <a:p>
            <a:pPr eaLnBrk="1" hangingPunct="1">
              <a:defRPr/>
            </a:pPr>
            <a:r>
              <a:rPr lang="zh-CN" altLang="en-US" sz="3600" dirty="0" smtClean="0">
                <a:latin typeface="华文新魏" panose="02010800040101010101" pitchFamily="2" charset="-122"/>
              </a:rPr>
              <a:t>人工智能的研究与应用领域</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C8ADBFC-CA72-458E-A15A-E44AD7D654D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0051" name="Text Box 2"/>
          <p:cNvSpPr txBox="1">
            <a:spLocks noChangeArrowheads="1"/>
          </p:cNvSpPr>
          <p:nvPr/>
        </p:nvSpPr>
        <p:spPr bwMode="auto">
          <a:xfrm>
            <a:off x="838200" y="0"/>
            <a:ext cx="746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zh-CN" altLang="en-US" sz="6000">
                <a:latin typeface="Tahoma" panose="020B0604030504040204" pitchFamily="34" charset="0"/>
                <a:ea typeface="宋体" panose="02010600030101010101" pitchFamily="2" charset="-122"/>
              </a:rPr>
              <a:t>常用例子</a:t>
            </a:r>
          </a:p>
        </p:txBody>
      </p:sp>
      <p:sp>
        <p:nvSpPr>
          <p:cNvPr id="130052" name="Text Box 4"/>
          <p:cNvSpPr txBox="1">
            <a:spLocks noChangeArrowheads="1"/>
          </p:cNvSpPr>
          <p:nvPr/>
        </p:nvSpPr>
        <p:spPr bwMode="auto">
          <a:xfrm>
            <a:off x="838200" y="1236836"/>
            <a:ext cx="76962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1、八数码</a:t>
            </a:r>
          </a:p>
          <a:p>
            <a:pPr eaLnBrk="1" hangingPunct="1">
              <a:lnSpc>
                <a:spcPct val="125000"/>
              </a:lnSpc>
              <a:spcBef>
                <a:spcPct val="50000"/>
              </a:spcBef>
              <a:buClrTx/>
              <a:buSzTx/>
              <a:buFont typeface="Wingdings" panose="05000000000000000000" pitchFamily="2" charset="2"/>
              <a:buChar char="§"/>
            </a:pPr>
            <a:r>
              <a:rPr lang="zh-CN" altLang="en-US" sz="2400" dirty="0">
                <a:latin typeface="宋体" panose="02010600030101010101" pitchFamily="2" charset="-122"/>
                <a:ea typeface="宋体" panose="02010600030101010101" pitchFamily="2" charset="-122"/>
              </a:rPr>
              <a:t>在一个</a:t>
            </a:r>
            <a:r>
              <a:rPr lang="zh-CN" altLang="en-US" sz="2400" dirty="0">
                <a:latin typeface="Tahoma" panose="020B0604030504040204" pitchFamily="34" charset="0"/>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zh-CN" altLang="en-US" sz="2400" dirty="0">
                <a:latin typeface="Tahoma" panose="020B0604030504040204" pitchFamily="34" charset="0"/>
                <a:ea typeface="宋体" panose="02010600030101010101" pitchFamily="2" charset="-122"/>
              </a:rPr>
              <a:t>3</a:t>
            </a:r>
            <a:r>
              <a:rPr lang="zh-CN" altLang="en-US" sz="2400" dirty="0">
                <a:latin typeface="宋体" panose="02010600030101010101" pitchFamily="2" charset="-122"/>
                <a:ea typeface="宋体" panose="02010600030101010101" pitchFamily="2" charset="-122"/>
              </a:rPr>
              <a:t>的方格盘上，放有</a:t>
            </a:r>
            <a:r>
              <a:rPr lang="zh-CN" altLang="en-US" sz="2400" dirty="0">
                <a:latin typeface="Tahoma" panose="020B0604030504040204" pitchFamily="34" charset="0"/>
                <a:ea typeface="宋体" panose="02010600030101010101" pitchFamily="2" charset="-122"/>
              </a:rPr>
              <a:t>1 </a:t>
            </a:r>
            <a:r>
              <a:rPr lang="zh-CN" altLang="en-US" sz="2400" dirty="0">
                <a:latin typeface="宋体" panose="02010600030101010101" pitchFamily="2" charset="-122"/>
                <a:ea typeface="宋体" panose="02010600030101010101" pitchFamily="2" charset="-122"/>
              </a:rPr>
              <a:t>- </a:t>
            </a:r>
            <a:r>
              <a:rPr lang="zh-CN" altLang="en-US" sz="2400" dirty="0">
                <a:latin typeface="Tahoma" panose="020B0604030504040204" pitchFamily="34" charset="0"/>
                <a:ea typeface="宋体" panose="02010600030101010101" pitchFamily="2" charset="-122"/>
              </a:rPr>
              <a:t>8</a:t>
            </a:r>
            <a:r>
              <a:rPr lang="zh-CN" altLang="en-US" sz="2400" dirty="0">
                <a:latin typeface="宋体" panose="02010600030101010101" pitchFamily="2" charset="-122"/>
                <a:ea typeface="宋体" panose="02010600030101010101" pitchFamily="2" charset="-122"/>
              </a:rPr>
              <a:t>个数码，空格四周上下左右的数码可以移到空格，问题是：从某一个初始布局开始，通过移动数码（空格），最后到达一个目标布局</a:t>
            </a:r>
            <a:endParaRPr lang="zh-CN" altLang="en-US" sz="2400" dirty="0">
              <a:latin typeface="Tahoma" panose="020B0604030504040204" pitchFamily="34" charset="0"/>
              <a:ea typeface="宋体" panose="02010600030101010101" pitchFamily="2" charset="-122"/>
            </a:endParaRPr>
          </a:p>
        </p:txBody>
      </p:sp>
      <p:sp>
        <p:nvSpPr>
          <p:cNvPr id="130053" name="Rectangle 6"/>
          <p:cNvSpPr>
            <a:spLocks noChangeArrowheads="1"/>
          </p:cNvSpPr>
          <p:nvPr/>
        </p:nvSpPr>
        <p:spPr bwMode="auto">
          <a:xfrm>
            <a:off x="3175" y="36353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spcBef>
                <a:spcPct val="50000"/>
              </a:spcBef>
              <a:buClrTx/>
              <a:buSzTx/>
              <a:buFont typeface="Wingdings" panose="05000000000000000000" pitchFamily="2" charset="2"/>
              <a:buChar char="§"/>
            </a:pPr>
            <a:endParaRPr lang="zh-CN" altLang="en-US" sz="2400">
              <a:latin typeface="Tahoma" panose="020B0604030504040204" pitchFamily="34" charset="0"/>
              <a:ea typeface="宋体" panose="02010600030101010101" pitchFamily="2" charset="-122"/>
            </a:endParaRPr>
          </a:p>
        </p:txBody>
      </p:sp>
      <p:grpSp>
        <p:nvGrpSpPr>
          <p:cNvPr id="130054" name="Group 36"/>
          <p:cNvGrpSpPr>
            <a:grpSpLocks/>
          </p:cNvGrpSpPr>
          <p:nvPr/>
        </p:nvGrpSpPr>
        <p:grpSpPr bwMode="auto">
          <a:xfrm>
            <a:off x="1828800" y="4343400"/>
            <a:ext cx="1790700" cy="1928813"/>
            <a:chOff x="-3" y="400"/>
            <a:chExt cx="1128" cy="1215"/>
          </a:xfrm>
        </p:grpSpPr>
        <p:grpSp>
          <p:nvGrpSpPr>
            <p:cNvPr id="130087" name="Group 34"/>
            <p:cNvGrpSpPr>
              <a:grpSpLocks/>
            </p:cNvGrpSpPr>
            <p:nvPr/>
          </p:nvGrpSpPr>
          <p:grpSpPr bwMode="auto">
            <a:xfrm>
              <a:off x="0" y="403"/>
              <a:ext cx="1122" cy="1209"/>
              <a:chOff x="0" y="403"/>
              <a:chExt cx="1122" cy="1209"/>
            </a:xfrm>
          </p:grpSpPr>
          <p:grpSp>
            <p:nvGrpSpPr>
              <p:cNvPr id="130089" name="Group 17"/>
              <p:cNvGrpSpPr>
                <a:grpSpLocks/>
              </p:cNvGrpSpPr>
              <p:nvPr/>
            </p:nvGrpSpPr>
            <p:grpSpPr bwMode="auto">
              <a:xfrm>
                <a:off x="0" y="403"/>
                <a:ext cx="374" cy="403"/>
                <a:chOff x="0" y="403"/>
                <a:chExt cx="374" cy="403"/>
              </a:xfrm>
            </p:grpSpPr>
            <p:sp>
              <p:nvSpPr>
                <p:cNvPr id="130114" name="Rectangle 7"/>
                <p:cNvSpPr>
                  <a:spLocks noChangeArrowheads="1"/>
                </p:cNvSpPr>
                <p:nvPr/>
              </p:nvSpPr>
              <p:spPr bwMode="auto">
                <a:xfrm>
                  <a:off x="43" y="403"/>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2</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15" name="Rectangle 16"/>
                <p:cNvSpPr>
                  <a:spLocks noChangeArrowheads="1"/>
                </p:cNvSpPr>
                <p:nvPr/>
              </p:nvSpPr>
              <p:spPr bwMode="auto">
                <a:xfrm>
                  <a:off x="0" y="403"/>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0" name="Group 19"/>
              <p:cNvGrpSpPr>
                <a:grpSpLocks/>
              </p:cNvGrpSpPr>
              <p:nvPr/>
            </p:nvGrpSpPr>
            <p:grpSpPr bwMode="auto">
              <a:xfrm>
                <a:off x="374" y="403"/>
                <a:ext cx="374" cy="403"/>
                <a:chOff x="374" y="403"/>
                <a:chExt cx="374" cy="403"/>
              </a:xfrm>
            </p:grpSpPr>
            <p:sp>
              <p:nvSpPr>
                <p:cNvPr id="130112" name="Rectangle 8"/>
                <p:cNvSpPr>
                  <a:spLocks noChangeArrowheads="1"/>
                </p:cNvSpPr>
                <p:nvPr/>
              </p:nvSpPr>
              <p:spPr bwMode="auto">
                <a:xfrm>
                  <a:off x="417" y="403"/>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3</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13" name="Rectangle 18"/>
                <p:cNvSpPr>
                  <a:spLocks noChangeArrowheads="1"/>
                </p:cNvSpPr>
                <p:nvPr/>
              </p:nvSpPr>
              <p:spPr bwMode="auto">
                <a:xfrm>
                  <a:off x="374" y="403"/>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1" name="Group 21"/>
              <p:cNvGrpSpPr>
                <a:grpSpLocks/>
              </p:cNvGrpSpPr>
              <p:nvPr/>
            </p:nvGrpSpPr>
            <p:grpSpPr bwMode="auto">
              <a:xfrm>
                <a:off x="748" y="403"/>
                <a:ext cx="374" cy="403"/>
                <a:chOff x="748" y="403"/>
                <a:chExt cx="374" cy="403"/>
              </a:xfrm>
            </p:grpSpPr>
            <p:sp>
              <p:nvSpPr>
                <p:cNvPr id="130110" name="Rectangle 9"/>
                <p:cNvSpPr>
                  <a:spLocks noChangeArrowheads="1"/>
                </p:cNvSpPr>
                <p:nvPr/>
              </p:nvSpPr>
              <p:spPr bwMode="auto">
                <a:xfrm>
                  <a:off x="791" y="403"/>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11" name="Rectangle 20"/>
                <p:cNvSpPr>
                  <a:spLocks noChangeArrowheads="1"/>
                </p:cNvSpPr>
                <p:nvPr/>
              </p:nvSpPr>
              <p:spPr bwMode="auto">
                <a:xfrm>
                  <a:off x="748" y="403"/>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2" name="Group 23"/>
              <p:cNvGrpSpPr>
                <a:grpSpLocks/>
              </p:cNvGrpSpPr>
              <p:nvPr/>
            </p:nvGrpSpPr>
            <p:grpSpPr bwMode="auto">
              <a:xfrm>
                <a:off x="0" y="806"/>
                <a:ext cx="374" cy="403"/>
                <a:chOff x="0" y="806"/>
                <a:chExt cx="374" cy="403"/>
              </a:xfrm>
            </p:grpSpPr>
            <p:sp>
              <p:nvSpPr>
                <p:cNvPr id="130108" name="Rectangle 10"/>
                <p:cNvSpPr>
                  <a:spLocks noChangeArrowheads="1"/>
                </p:cNvSpPr>
                <p:nvPr/>
              </p:nvSpPr>
              <p:spPr bwMode="auto">
                <a:xfrm>
                  <a:off x="43" y="806"/>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5</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09" name="Rectangle 22"/>
                <p:cNvSpPr>
                  <a:spLocks noChangeArrowheads="1"/>
                </p:cNvSpPr>
                <p:nvPr/>
              </p:nvSpPr>
              <p:spPr bwMode="auto">
                <a:xfrm>
                  <a:off x="0" y="806"/>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3" name="Group 25"/>
              <p:cNvGrpSpPr>
                <a:grpSpLocks/>
              </p:cNvGrpSpPr>
              <p:nvPr/>
            </p:nvGrpSpPr>
            <p:grpSpPr bwMode="auto">
              <a:xfrm>
                <a:off x="374" y="806"/>
                <a:ext cx="374" cy="403"/>
                <a:chOff x="374" y="806"/>
                <a:chExt cx="374" cy="403"/>
              </a:xfrm>
            </p:grpSpPr>
            <p:sp>
              <p:nvSpPr>
                <p:cNvPr id="130106" name="Rectangle 11"/>
                <p:cNvSpPr>
                  <a:spLocks noChangeArrowheads="1"/>
                </p:cNvSpPr>
                <p:nvPr/>
              </p:nvSpPr>
              <p:spPr bwMode="auto">
                <a:xfrm>
                  <a:off x="417" y="806"/>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 </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07" name="Rectangle 24"/>
                <p:cNvSpPr>
                  <a:spLocks noChangeArrowheads="1"/>
                </p:cNvSpPr>
                <p:nvPr/>
              </p:nvSpPr>
              <p:spPr bwMode="auto">
                <a:xfrm>
                  <a:off x="374" y="806"/>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4" name="Group 27"/>
              <p:cNvGrpSpPr>
                <a:grpSpLocks/>
              </p:cNvGrpSpPr>
              <p:nvPr/>
            </p:nvGrpSpPr>
            <p:grpSpPr bwMode="auto">
              <a:xfrm>
                <a:off x="748" y="806"/>
                <a:ext cx="374" cy="403"/>
                <a:chOff x="748" y="806"/>
                <a:chExt cx="374" cy="403"/>
              </a:xfrm>
            </p:grpSpPr>
            <p:sp>
              <p:nvSpPr>
                <p:cNvPr id="130104" name="Rectangle 12"/>
                <p:cNvSpPr>
                  <a:spLocks noChangeArrowheads="1"/>
                </p:cNvSpPr>
                <p:nvPr/>
              </p:nvSpPr>
              <p:spPr bwMode="auto">
                <a:xfrm>
                  <a:off x="791" y="806"/>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8</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05" name="Rectangle 26"/>
                <p:cNvSpPr>
                  <a:spLocks noChangeArrowheads="1"/>
                </p:cNvSpPr>
                <p:nvPr/>
              </p:nvSpPr>
              <p:spPr bwMode="auto">
                <a:xfrm>
                  <a:off x="748" y="806"/>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5" name="Group 29"/>
              <p:cNvGrpSpPr>
                <a:grpSpLocks/>
              </p:cNvGrpSpPr>
              <p:nvPr/>
            </p:nvGrpSpPr>
            <p:grpSpPr bwMode="auto">
              <a:xfrm>
                <a:off x="0" y="1209"/>
                <a:ext cx="374" cy="403"/>
                <a:chOff x="0" y="1209"/>
                <a:chExt cx="374" cy="403"/>
              </a:xfrm>
            </p:grpSpPr>
            <p:sp>
              <p:nvSpPr>
                <p:cNvPr id="130102" name="Rectangle 13"/>
                <p:cNvSpPr>
                  <a:spLocks noChangeArrowheads="1"/>
                </p:cNvSpPr>
                <p:nvPr/>
              </p:nvSpPr>
              <p:spPr bwMode="auto">
                <a:xfrm>
                  <a:off x="43" y="1209"/>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4</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03" name="Rectangle 28"/>
                <p:cNvSpPr>
                  <a:spLocks noChangeArrowheads="1"/>
                </p:cNvSpPr>
                <p:nvPr/>
              </p:nvSpPr>
              <p:spPr bwMode="auto">
                <a:xfrm>
                  <a:off x="0" y="1209"/>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6" name="Group 31"/>
              <p:cNvGrpSpPr>
                <a:grpSpLocks/>
              </p:cNvGrpSpPr>
              <p:nvPr/>
            </p:nvGrpSpPr>
            <p:grpSpPr bwMode="auto">
              <a:xfrm>
                <a:off x="374" y="1209"/>
                <a:ext cx="374" cy="403"/>
                <a:chOff x="374" y="1209"/>
                <a:chExt cx="374" cy="403"/>
              </a:xfrm>
            </p:grpSpPr>
            <p:sp>
              <p:nvSpPr>
                <p:cNvPr id="130100" name="Rectangle 14"/>
                <p:cNvSpPr>
                  <a:spLocks noChangeArrowheads="1"/>
                </p:cNvSpPr>
                <p:nvPr/>
              </p:nvSpPr>
              <p:spPr bwMode="auto">
                <a:xfrm>
                  <a:off x="417" y="1209"/>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6</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101" name="Rectangle 30"/>
                <p:cNvSpPr>
                  <a:spLocks noChangeArrowheads="1"/>
                </p:cNvSpPr>
                <p:nvPr/>
              </p:nvSpPr>
              <p:spPr bwMode="auto">
                <a:xfrm>
                  <a:off x="374" y="1209"/>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97" name="Group 33"/>
              <p:cNvGrpSpPr>
                <a:grpSpLocks/>
              </p:cNvGrpSpPr>
              <p:nvPr/>
            </p:nvGrpSpPr>
            <p:grpSpPr bwMode="auto">
              <a:xfrm>
                <a:off x="748" y="1209"/>
                <a:ext cx="374" cy="403"/>
                <a:chOff x="748" y="1209"/>
                <a:chExt cx="374" cy="403"/>
              </a:xfrm>
            </p:grpSpPr>
            <p:sp>
              <p:nvSpPr>
                <p:cNvPr id="130098" name="Rectangle 15"/>
                <p:cNvSpPr>
                  <a:spLocks noChangeArrowheads="1"/>
                </p:cNvSpPr>
                <p:nvPr/>
              </p:nvSpPr>
              <p:spPr bwMode="auto">
                <a:xfrm>
                  <a:off x="791" y="1209"/>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7</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0099" name="Rectangle 32"/>
                <p:cNvSpPr>
                  <a:spLocks noChangeArrowheads="1"/>
                </p:cNvSpPr>
                <p:nvPr/>
              </p:nvSpPr>
              <p:spPr bwMode="auto">
                <a:xfrm>
                  <a:off x="748" y="1209"/>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sp>
          <p:nvSpPr>
            <p:cNvPr id="130088" name="Rectangle 35"/>
            <p:cNvSpPr>
              <a:spLocks noChangeArrowheads="1"/>
            </p:cNvSpPr>
            <p:nvPr/>
          </p:nvSpPr>
          <p:spPr bwMode="auto">
            <a:xfrm>
              <a:off x="-3" y="400"/>
              <a:ext cx="1128" cy="1215"/>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pSp>
      <p:grpSp>
        <p:nvGrpSpPr>
          <p:cNvPr id="130055" name="Group 66"/>
          <p:cNvGrpSpPr>
            <a:grpSpLocks/>
          </p:cNvGrpSpPr>
          <p:nvPr/>
        </p:nvGrpSpPr>
        <p:grpSpPr bwMode="auto">
          <a:xfrm>
            <a:off x="5410200" y="4343400"/>
            <a:ext cx="1790700" cy="1928813"/>
            <a:chOff x="-3" y="1612"/>
            <a:chExt cx="1128" cy="1215"/>
          </a:xfrm>
        </p:grpSpPr>
        <p:grpSp>
          <p:nvGrpSpPr>
            <p:cNvPr id="130058" name="Group 64"/>
            <p:cNvGrpSpPr>
              <a:grpSpLocks/>
            </p:cNvGrpSpPr>
            <p:nvPr/>
          </p:nvGrpSpPr>
          <p:grpSpPr bwMode="auto">
            <a:xfrm>
              <a:off x="0" y="1615"/>
              <a:ext cx="1122" cy="1209"/>
              <a:chOff x="0" y="1615"/>
              <a:chExt cx="1122" cy="1209"/>
            </a:xfrm>
          </p:grpSpPr>
          <p:grpSp>
            <p:nvGrpSpPr>
              <p:cNvPr id="130060" name="Group 47"/>
              <p:cNvGrpSpPr>
                <a:grpSpLocks/>
              </p:cNvGrpSpPr>
              <p:nvPr/>
            </p:nvGrpSpPr>
            <p:grpSpPr bwMode="auto">
              <a:xfrm>
                <a:off x="0" y="1615"/>
                <a:ext cx="374" cy="403"/>
                <a:chOff x="0" y="1615"/>
                <a:chExt cx="374" cy="403"/>
              </a:xfrm>
            </p:grpSpPr>
            <p:sp>
              <p:nvSpPr>
                <p:cNvPr id="130085" name="Rectangle 37"/>
                <p:cNvSpPr>
                  <a:spLocks noChangeArrowheads="1"/>
                </p:cNvSpPr>
                <p:nvPr/>
              </p:nvSpPr>
              <p:spPr bwMode="auto">
                <a:xfrm>
                  <a:off x="43" y="1615"/>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86" name="Rectangle 46"/>
                <p:cNvSpPr>
                  <a:spLocks noChangeArrowheads="1"/>
                </p:cNvSpPr>
                <p:nvPr/>
              </p:nvSpPr>
              <p:spPr bwMode="auto">
                <a:xfrm>
                  <a:off x="0" y="1615"/>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1" name="Group 49"/>
              <p:cNvGrpSpPr>
                <a:grpSpLocks/>
              </p:cNvGrpSpPr>
              <p:nvPr/>
            </p:nvGrpSpPr>
            <p:grpSpPr bwMode="auto">
              <a:xfrm>
                <a:off x="374" y="1615"/>
                <a:ext cx="374" cy="403"/>
                <a:chOff x="374" y="1615"/>
                <a:chExt cx="374" cy="403"/>
              </a:xfrm>
            </p:grpSpPr>
            <p:sp>
              <p:nvSpPr>
                <p:cNvPr id="130083" name="Rectangle 38"/>
                <p:cNvSpPr>
                  <a:spLocks noChangeArrowheads="1"/>
                </p:cNvSpPr>
                <p:nvPr/>
              </p:nvSpPr>
              <p:spPr bwMode="auto">
                <a:xfrm>
                  <a:off x="417" y="1615"/>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2</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84" name="Rectangle 48"/>
                <p:cNvSpPr>
                  <a:spLocks noChangeArrowheads="1"/>
                </p:cNvSpPr>
                <p:nvPr/>
              </p:nvSpPr>
              <p:spPr bwMode="auto">
                <a:xfrm>
                  <a:off x="374" y="1615"/>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2" name="Group 51"/>
              <p:cNvGrpSpPr>
                <a:grpSpLocks/>
              </p:cNvGrpSpPr>
              <p:nvPr/>
            </p:nvGrpSpPr>
            <p:grpSpPr bwMode="auto">
              <a:xfrm>
                <a:off x="748" y="1615"/>
                <a:ext cx="374" cy="403"/>
                <a:chOff x="748" y="1615"/>
                <a:chExt cx="374" cy="403"/>
              </a:xfrm>
            </p:grpSpPr>
            <p:sp>
              <p:nvSpPr>
                <p:cNvPr id="130081" name="Rectangle 39"/>
                <p:cNvSpPr>
                  <a:spLocks noChangeArrowheads="1"/>
                </p:cNvSpPr>
                <p:nvPr/>
              </p:nvSpPr>
              <p:spPr bwMode="auto">
                <a:xfrm>
                  <a:off x="791" y="1615"/>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3</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82" name="Rectangle 50"/>
                <p:cNvSpPr>
                  <a:spLocks noChangeArrowheads="1"/>
                </p:cNvSpPr>
                <p:nvPr/>
              </p:nvSpPr>
              <p:spPr bwMode="auto">
                <a:xfrm>
                  <a:off x="748" y="1615"/>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3" name="Group 53"/>
              <p:cNvGrpSpPr>
                <a:grpSpLocks/>
              </p:cNvGrpSpPr>
              <p:nvPr/>
            </p:nvGrpSpPr>
            <p:grpSpPr bwMode="auto">
              <a:xfrm>
                <a:off x="0" y="2018"/>
                <a:ext cx="374" cy="403"/>
                <a:chOff x="0" y="2018"/>
                <a:chExt cx="374" cy="403"/>
              </a:xfrm>
            </p:grpSpPr>
            <p:sp>
              <p:nvSpPr>
                <p:cNvPr id="130079" name="Rectangle 40"/>
                <p:cNvSpPr>
                  <a:spLocks noChangeArrowheads="1"/>
                </p:cNvSpPr>
                <p:nvPr/>
              </p:nvSpPr>
              <p:spPr bwMode="auto">
                <a:xfrm>
                  <a:off x="43" y="2018"/>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8</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80" name="Rectangle 52"/>
                <p:cNvSpPr>
                  <a:spLocks noChangeArrowheads="1"/>
                </p:cNvSpPr>
                <p:nvPr/>
              </p:nvSpPr>
              <p:spPr bwMode="auto">
                <a:xfrm>
                  <a:off x="0" y="2018"/>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4" name="Group 55"/>
              <p:cNvGrpSpPr>
                <a:grpSpLocks/>
              </p:cNvGrpSpPr>
              <p:nvPr/>
            </p:nvGrpSpPr>
            <p:grpSpPr bwMode="auto">
              <a:xfrm>
                <a:off x="374" y="2018"/>
                <a:ext cx="374" cy="403"/>
                <a:chOff x="374" y="2018"/>
                <a:chExt cx="374" cy="403"/>
              </a:xfrm>
            </p:grpSpPr>
            <p:sp>
              <p:nvSpPr>
                <p:cNvPr id="130077" name="Rectangle 41"/>
                <p:cNvSpPr>
                  <a:spLocks noChangeArrowheads="1"/>
                </p:cNvSpPr>
                <p:nvPr/>
              </p:nvSpPr>
              <p:spPr bwMode="auto">
                <a:xfrm>
                  <a:off x="417" y="2018"/>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 </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78" name="Rectangle 54"/>
                <p:cNvSpPr>
                  <a:spLocks noChangeArrowheads="1"/>
                </p:cNvSpPr>
                <p:nvPr/>
              </p:nvSpPr>
              <p:spPr bwMode="auto">
                <a:xfrm>
                  <a:off x="374" y="2018"/>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5" name="Group 57"/>
              <p:cNvGrpSpPr>
                <a:grpSpLocks/>
              </p:cNvGrpSpPr>
              <p:nvPr/>
            </p:nvGrpSpPr>
            <p:grpSpPr bwMode="auto">
              <a:xfrm>
                <a:off x="748" y="2018"/>
                <a:ext cx="374" cy="403"/>
                <a:chOff x="748" y="2018"/>
                <a:chExt cx="374" cy="403"/>
              </a:xfrm>
            </p:grpSpPr>
            <p:sp>
              <p:nvSpPr>
                <p:cNvPr id="130075" name="Rectangle 42"/>
                <p:cNvSpPr>
                  <a:spLocks noChangeArrowheads="1"/>
                </p:cNvSpPr>
                <p:nvPr/>
              </p:nvSpPr>
              <p:spPr bwMode="auto">
                <a:xfrm>
                  <a:off x="791" y="2018"/>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4</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76" name="Rectangle 56"/>
                <p:cNvSpPr>
                  <a:spLocks noChangeArrowheads="1"/>
                </p:cNvSpPr>
                <p:nvPr/>
              </p:nvSpPr>
              <p:spPr bwMode="auto">
                <a:xfrm>
                  <a:off x="748" y="2018"/>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6" name="Group 59"/>
              <p:cNvGrpSpPr>
                <a:grpSpLocks/>
              </p:cNvGrpSpPr>
              <p:nvPr/>
            </p:nvGrpSpPr>
            <p:grpSpPr bwMode="auto">
              <a:xfrm>
                <a:off x="0" y="2421"/>
                <a:ext cx="374" cy="403"/>
                <a:chOff x="0" y="2421"/>
                <a:chExt cx="374" cy="403"/>
              </a:xfrm>
            </p:grpSpPr>
            <p:sp>
              <p:nvSpPr>
                <p:cNvPr id="130073" name="Rectangle 43"/>
                <p:cNvSpPr>
                  <a:spLocks noChangeArrowheads="1"/>
                </p:cNvSpPr>
                <p:nvPr/>
              </p:nvSpPr>
              <p:spPr bwMode="auto">
                <a:xfrm>
                  <a:off x="43" y="2421"/>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7</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74" name="Rectangle 58"/>
                <p:cNvSpPr>
                  <a:spLocks noChangeArrowheads="1"/>
                </p:cNvSpPr>
                <p:nvPr/>
              </p:nvSpPr>
              <p:spPr bwMode="auto">
                <a:xfrm>
                  <a:off x="0" y="2421"/>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7" name="Group 61"/>
              <p:cNvGrpSpPr>
                <a:grpSpLocks/>
              </p:cNvGrpSpPr>
              <p:nvPr/>
            </p:nvGrpSpPr>
            <p:grpSpPr bwMode="auto">
              <a:xfrm>
                <a:off x="374" y="2421"/>
                <a:ext cx="374" cy="403"/>
                <a:chOff x="374" y="2421"/>
                <a:chExt cx="374" cy="403"/>
              </a:xfrm>
            </p:grpSpPr>
            <p:sp>
              <p:nvSpPr>
                <p:cNvPr id="130071" name="Rectangle 44"/>
                <p:cNvSpPr>
                  <a:spLocks noChangeArrowheads="1"/>
                </p:cNvSpPr>
                <p:nvPr/>
              </p:nvSpPr>
              <p:spPr bwMode="auto">
                <a:xfrm>
                  <a:off x="417" y="2421"/>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6</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72" name="Rectangle 60"/>
                <p:cNvSpPr>
                  <a:spLocks noChangeArrowheads="1"/>
                </p:cNvSpPr>
                <p:nvPr/>
              </p:nvSpPr>
              <p:spPr bwMode="auto">
                <a:xfrm>
                  <a:off x="374" y="2421"/>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nvGrpSpPr>
              <p:cNvPr id="130068" name="Group 63"/>
              <p:cNvGrpSpPr>
                <a:grpSpLocks/>
              </p:cNvGrpSpPr>
              <p:nvPr/>
            </p:nvGrpSpPr>
            <p:grpSpPr bwMode="auto">
              <a:xfrm>
                <a:off x="748" y="2421"/>
                <a:ext cx="374" cy="403"/>
                <a:chOff x="748" y="2421"/>
                <a:chExt cx="374" cy="403"/>
              </a:xfrm>
            </p:grpSpPr>
            <p:sp>
              <p:nvSpPr>
                <p:cNvPr id="130069" name="Rectangle 45"/>
                <p:cNvSpPr>
                  <a:spLocks noChangeArrowheads="1"/>
                </p:cNvSpPr>
                <p:nvPr/>
              </p:nvSpPr>
              <p:spPr bwMode="auto">
                <a:xfrm>
                  <a:off x="791" y="2421"/>
                  <a:ext cx="2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5</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0070" name="Rectangle 62"/>
                <p:cNvSpPr>
                  <a:spLocks noChangeArrowheads="1"/>
                </p:cNvSpPr>
                <p:nvPr/>
              </p:nvSpPr>
              <p:spPr bwMode="auto">
                <a:xfrm>
                  <a:off x="748" y="2421"/>
                  <a:ext cx="37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grpSp>
        <p:sp>
          <p:nvSpPr>
            <p:cNvPr id="130059" name="Rectangle 65"/>
            <p:cNvSpPr>
              <a:spLocks noChangeArrowheads="1"/>
            </p:cNvSpPr>
            <p:nvPr/>
          </p:nvSpPr>
          <p:spPr bwMode="auto">
            <a:xfrm>
              <a:off x="-3" y="1612"/>
              <a:ext cx="1128" cy="1215"/>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grpSp>
      <p:sp>
        <p:nvSpPr>
          <p:cNvPr id="130056" name="Rectangle 67"/>
          <p:cNvSpPr>
            <a:spLocks noChangeArrowheads="1"/>
          </p:cNvSpPr>
          <p:nvPr/>
        </p:nvSpPr>
        <p:spPr bwMode="auto">
          <a:xfrm>
            <a:off x="3175" y="4851400"/>
            <a:ext cx="91440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lgn="just">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lgn="just">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lgn="just">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lgn="just">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spcBef>
                <a:spcPct val="50000"/>
              </a:spcBef>
              <a:buClrTx/>
              <a:buSzTx/>
              <a:buFont typeface="Wingdings" panose="05000000000000000000" pitchFamily="2" charset="2"/>
              <a:buChar char="§"/>
            </a:pPr>
            <a:endParaRPr lang="zh-CN" altLang="en-US" sz="2400">
              <a:latin typeface="Tahoma" panose="020B0604030504040204" pitchFamily="34" charset="0"/>
              <a:ea typeface="宋体" panose="02010600030101010101" pitchFamily="2" charset="-122"/>
            </a:endParaRPr>
          </a:p>
        </p:txBody>
      </p:sp>
      <p:sp>
        <p:nvSpPr>
          <p:cNvPr id="130057" name="AutoShape 5"/>
          <p:cNvSpPr>
            <a:spLocks noChangeArrowheads="1"/>
          </p:cNvSpPr>
          <p:nvPr/>
        </p:nvSpPr>
        <p:spPr bwMode="auto">
          <a:xfrm>
            <a:off x="4038600" y="4876800"/>
            <a:ext cx="914400" cy="990600"/>
          </a:xfrm>
          <a:prstGeom prst="rightArrow">
            <a:avLst>
              <a:gd name="adj1" fmla="val 50000"/>
              <a:gd name="adj2" fmla="val 25000"/>
            </a:avLst>
          </a:prstGeom>
          <a:solidFill>
            <a:schemeClr val="accent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46DF0F-3732-483A-90C9-CE516439AFA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1075" name="Text Box 2"/>
          <p:cNvSpPr txBox="1">
            <a:spLocks noChangeArrowheads="1"/>
          </p:cNvSpPr>
          <p:nvPr/>
        </p:nvSpPr>
        <p:spPr bwMode="auto">
          <a:xfrm>
            <a:off x="993775" y="920751"/>
            <a:ext cx="8153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2、十五数码问题</a:t>
            </a:r>
          </a:p>
          <a:p>
            <a:pPr algn="just" eaLnBrk="1" hangingPunct="1">
              <a:lnSpc>
                <a:spcPct val="125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在一个4×4的方格盘上，放有1 ~ 15个数码，空格四周上下左右的数码可以移到空格，问题是：从某一个初始布局开始，通过移动数码（空格），最后到达一个目标布局</a:t>
            </a:r>
          </a:p>
        </p:txBody>
      </p:sp>
      <p:sp>
        <p:nvSpPr>
          <p:cNvPr id="131076" name="Rectangle 4"/>
          <p:cNvSpPr>
            <a:spLocks noChangeArrowheads="1"/>
          </p:cNvSpPr>
          <p:nvPr/>
        </p:nvSpPr>
        <p:spPr bwMode="auto">
          <a:xfrm>
            <a:off x="3175" y="225425"/>
            <a:ext cx="9144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spcBef>
                <a:spcPct val="50000"/>
              </a:spcBef>
              <a:buClrTx/>
              <a:buSzTx/>
              <a:buFont typeface="Wingdings" panose="05000000000000000000" pitchFamily="2" charset="2"/>
              <a:buChar char="§"/>
            </a:pPr>
            <a:endParaRPr lang="zh-CN" altLang="en-US" sz="2400">
              <a:latin typeface="Tahoma" panose="020B0604030504040204" pitchFamily="34" charset="0"/>
              <a:ea typeface="宋体" panose="02010600030101010101" pitchFamily="2" charset="-122"/>
            </a:endParaRPr>
          </a:p>
        </p:txBody>
      </p:sp>
      <p:sp>
        <p:nvSpPr>
          <p:cNvPr id="131077" name="AutoShape 3"/>
          <p:cNvSpPr>
            <a:spLocks noChangeArrowheads="1"/>
          </p:cNvSpPr>
          <p:nvPr/>
        </p:nvSpPr>
        <p:spPr bwMode="auto">
          <a:xfrm>
            <a:off x="4343400" y="4191000"/>
            <a:ext cx="685800" cy="296863"/>
          </a:xfrm>
          <a:prstGeom prst="rightArrow">
            <a:avLst>
              <a:gd name="adj1" fmla="val 50000"/>
              <a:gd name="adj2" fmla="val 57754"/>
            </a:avLst>
          </a:prstGeom>
          <a:solidFill>
            <a:schemeClr val="accent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grpSp>
        <p:nvGrpSpPr>
          <p:cNvPr id="131078" name="Group 56"/>
          <p:cNvGrpSpPr>
            <a:grpSpLocks/>
          </p:cNvGrpSpPr>
          <p:nvPr/>
        </p:nvGrpSpPr>
        <p:grpSpPr bwMode="auto">
          <a:xfrm>
            <a:off x="1143000" y="3429000"/>
            <a:ext cx="2743200" cy="2568575"/>
            <a:chOff x="-3" y="400"/>
            <a:chExt cx="1354" cy="1618"/>
          </a:xfrm>
        </p:grpSpPr>
        <p:grpSp>
          <p:nvGrpSpPr>
            <p:cNvPr id="131131" name="Group 54"/>
            <p:cNvGrpSpPr>
              <a:grpSpLocks/>
            </p:cNvGrpSpPr>
            <p:nvPr/>
          </p:nvGrpSpPr>
          <p:grpSpPr bwMode="auto">
            <a:xfrm>
              <a:off x="0" y="403"/>
              <a:ext cx="1351" cy="1615"/>
              <a:chOff x="0" y="403"/>
              <a:chExt cx="1351" cy="1615"/>
            </a:xfrm>
          </p:grpSpPr>
          <p:grpSp>
            <p:nvGrpSpPr>
              <p:cNvPr id="131133" name="Group 23"/>
              <p:cNvGrpSpPr>
                <a:grpSpLocks/>
              </p:cNvGrpSpPr>
              <p:nvPr/>
            </p:nvGrpSpPr>
            <p:grpSpPr bwMode="auto">
              <a:xfrm>
                <a:off x="0" y="403"/>
                <a:ext cx="337" cy="403"/>
                <a:chOff x="0" y="403"/>
                <a:chExt cx="337" cy="403"/>
              </a:xfrm>
            </p:grpSpPr>
            <p:sp>
              <p:nvSpPr>
                <p:cNvPr id="131179" name="Rectangle 5"/>
                <p:cNvSpPr>
                  <a:spLocks noChangeArrowheads="1"/>
                </p:cNvSpPr>
                <p:nvPr/>
              </p:nvSpPr>
              <p:spPr bwMode="auto">
                <a:xfrm>
                  <a:off x="43" y="403"/>
                  <a:ext cx="29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11</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80" name="Rectangle 22"/>
                <p:cNvSpPr>
                  <a:spLocks noChangeArrowheads="1"/>
                </p:cNvSpPr>
                <p:nvPr/>
              </p:nvSpPr>
              <p:spPr bwMode="auto">
                <a:xfrm>
                  <a:off x="0" y="403"/>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4" name="Group 25"/>
              <p:cNvGrpSpPr>
                <a:grpSpLocks/>
              </p:cNvGrpSpPr>
              <p:nvPr/>
            </p:nvGrpSpPr>
            <p:grpSpPr bwMode="auto">
              <a:xfrm>
                <a:off x="337" y="403"/>
                <a:ext cx="337" cy="403"/>
                <a:chOff x="337" y="403"/>
                <a:chExt cx="337" cy="403"/>
              </a:xfrm>
            </p:grpSpPr>
            <p:sp>
              <p:nvSpPr>
                <p:cNvPr id="131177" name="Rectangle 6"/>
                <p:cNvSpPr>
                  <a:spLocks noChangeArrowheads="1"/>
                </p:cNvSpPr>
                <p:nvPr/>
              </p:nvSpPr>
              <p:spPr bwMode="auto">
                <a:xfrm>
                  <a:off x="380" y="403"/>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9</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78" name="Rectangle 24"/>
                <p:cNvSpPr>
                  <a:spLocks noChangeArrowheads="1"/>
                </p:cNvSpPr>
                <p:nvPr/>
              </p:nvSpPr>
              <p:spPr bwMode="auto">
                <a:xfrm>
                  <a:off x="337" y="403"/>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5" name="Group 27"/>
              <p:cNvGrpSpPr>
                <a:grpSpLocks/>
              </p:cNvGrpSpPr>
              <p:nvPr/>
            </p:nvGrpSpPr>
            <p:grpSpPr bwMode="auto">
              <a:xfrm>
                <a:off x="674" y="403"/>
                <a:ext cx="337" cy="403"/>
                <a:chOff x="674" y="403"/>
                <a:chExt cx="337" cy="403"/>
              </a:xfrm>
            </p:grpSpPr>
            <p:sp>
              <p:nvSpPr>
                <p:cNvPr id="131175" name="Rectangle 7"/>
                <p:cNvSpPr>
                  <a:spLocks noChangeArrowheads="1"/>
                </p:cNvSpPr>
                <p:nvPr/>
              </p:nvSpPr>
              <p:spPr bwMode="auto">
                <a:xfrm>
                  <a:off x="717" y="403"/>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4</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76" name="Rectangle 26"/>
                <p:cNvSpPr>
                  <a:spLocks noChangeArrowheads="1"/>
                </p:cNvSpPr>
                <p:nvPr/>
              </p:nvSpPr>
              <p:spPr bwMode="auto">
                <a:xfrm>
                  <a:off x="674" y="403"/>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6" name="Group 29"/>
              <p:cNvGrpSpPr>
                <a:grpSpLocks/>
              </p:cNvGrpSpPr>
              <p:nvPr/>
            </p:nvGrpSpPr>
            <p:grpSpPr bwMode="auto">
              <a:xfrm>
                <a:off x="1011" y="403"/>
                <a:ext cx="340" cy="403"/>
                <a:chOff x="1011" y="403"/>
                <a:chExt cx="340" cy="403"/>
              </a:xfrm>
            </p:grpSpPr>
            <p:sp>
              <p:nvSpPr>
                <p:cNvPr id="131173" name="Rectangle 8"/>
                <p:cNvSpPr>
                  <a:spLocks noChangeArrowheads="1"/>
                </p:cNvSpPr>
                <p:nvPr/>
              </p:nvSpPr>
              <p:spPr bwMode="auto">
                <a:xfrm>
                  <a:off x="1054" y="403"/>
                  <a:ext cx="2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15</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74" name="Rectangle 28"/>
                <p:cNvSpPr>
                  <a:spLocks noChangeArrowheads="1"/>
                </p:cNvSpPr>
                <p:nvPr/>
              </p:nvSpPr>
              <p:spPr bwMode="auto">
                <a:xfrm>
                  <a:off x="1011" y="403"/>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7" name="Group 31"/>
              <p:cNvGrpSpPr>
                <a:grpSpLocks/>
              </p:cNvGrpSpPr>
              <p:nvPr/>
            </p:nvGrpSpPr>
            <p:grpSpPr bwMode="auto">
              <a:xfrm>
                <a:off x="0" y="806"/>
                <a:ext cx="337" cy="403"/>
                <a:chOff x="0" y="806"/>
                <a:chExt cx="337" cy="403"/>
              </a:xfrm>
            </p:grpSpPr>
            <p:sp>
              <p:nvSpPr>
                <p:cNvPr id="131171" name="Rectangle 9"/>
                <p:cNvSpPr>
                  <a:spLocks noChangeArrowheads="1"/>
                </p:cNvSpPr>
                <p:nvPr/>
              </p:nvSpPr>
              <p:spPr bwMode="auto">
                <a:xfrm>
                  <a:off x="43" y="806"/>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72" name="Rectangle 30"/>
                <p:cNvSpPr>
                  <a:spLocks noChangeArrowheads="1"/>
                </p:cNvSpPr>
                <p:nvPr/>
              </p:nvSpPr>
              <p:spPr bwMode="auto">
                <a:xfrm>
                  <a:off x="0" y="806"/>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8" name="Group 33"/>
              <p:cNvGrpSpPr>
                <a:grpSpLocks/>
              </p:cNvGrpSpPr>
              <p:nvPr/>
            </p:nvGrpSpPr>
            <p:grpSpPr bwMode="auto">
              <a:xfrm>
                <a:off x="337" y="806"/>
                <a:ext cx="337" cy="403"/>
                <a:chOff x="337" y="806"/>
                <a:chExt cx="337" cy="403"/>
              </a:xfrm>
            </p:grpSpPr>
            <p:sp>
              <p:nvSpPr>
                <p:cNvPr id="131169" name="Rectangle 10"/>
                <p:cNvSpPr>
                  <a:spLocks noChangeArrowheads="1"/>
                </p:cNvSpPr>
                <p:nvPr/>
              </p:nvSpPr>
              <p:spPr bwMode="auto">
                <a:xfrm>
                  <a:off x="380" y="806"/>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3</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70" name="Rectangle 32"/>
                <p:cNvSpPr>
                  <a:spLocks noChangeArrowheads="1"/>
                </p:cNvSpPr>
                <p:nvPr/>
              </p:nvSpPr>
              <p:spPr bwMode="auto">
                <a:xfrm>
                  <a:off x="337" y="806"/>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39" name="Group 35"/>
              <p:cNvGrpSpPr>
                <a:grpSpLocks/>
              </p:cNvGrpSpPr>
              <p:nvPr/>
            </p:nvGrpSpPr>
            <p:grpSpPr bwMode="auto">
              <a:xfrm>
                <a:off x="674" y="806"/>
                <a:ext cx="380" cy="403"/>
                <a:chOff x="674" y="806"/>
                <a:chExt cx="380" cy="403"/>
              </a:xfrm>
            </p:grpSpPr>
            <p:sp>
              <p:nvSpPr>
                <p:cNvPr id="131167" name="Rectangle 11"/>
                <p:cNvSpPr>
                  <a:spLocks noChangeArrowheads="1"/>
                </p:cNvSpPr>
                <p:nvPr/>
              </p:nvSpPr>
              <p:spPr bwMode="auto">
                <a:xfrm>
                  <a:off x="717" y="806"/>
                  <a:ext cx="33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12</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68" name="Rectangle 34"/>
                <p:cNvSpPr>
                  <a:spLocks noChangeArrowheads="1"/>
                </p:cNvSpPr>
                <p:nvPr/>
              </p:nvSpPr>
              <p:spPr bwMode="auto">
                <a:xfrm>
                  <a:off x="674" y="806"/>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0" name="Group 37"/>
              <p:cNvGrpSpPr>
                <a:grpSpLocks/>
              </p:cNvGrpSpPr>
              <p:nvPr/>
            </p:nvGrpSpPr>
            <p:grpSpPr bwMode="auto">
              <a:xfrm>
                <a:off x="1011" y="806"/>
                <a:ext cx="337" cy="640"/>
                <a:chOff x="1011" y="806"/>
                <a:chExt cx="337" cy="640"/>
              </a:xfrm>
            </p:grpSpPr>
            <p:sp>
              <p:nvSpPr>
                <p:cNvPr id="131165" name="Rectangle 12"/>
                <p:cNvSpPr>
                  <a:spLocks noChangeArrowheads="1"/>
                </p:cNvSpPr>
                <p:nvPr/>
              </p:nvSpPr>
              <p:spPr bwMode="auto">
                <a:xfrm>
                  <a:off x="1054" y="806"/>
                  <a:ext cx="25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sp>
              <p:nvSpPr>
                <p:cNvPr id="131166" name="Rectangle 36"/>
                <p:cNvSpPr>
                  <a:spLocks noChangeArrowheads="1"/>
                </p:cNvSpPr>
                <p:nvPr/>
              </p:nvSpPr>
              <p:spPr bwMode="auto">
                <a:xfrm>
                  <a:off x="1011" y="806"/>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1" name="Group 39"/>
              <p:cNvGrpSpPr>
                <a:grpSpLocks/>
              </p:cNvGrpSpPr>
              <p:nvPr/>
            </p:nvGrpSpPr>
            <p:grpSpPr bwMode="auto">
              <a:xfrm>
                <a:off x="0" y="1209"/>
                <a:ext cx="337" cy="403"/>
                <a:chOff x="0" y="1209"/>
                <a:chExt cx="337" cy="403"/>
              </a:xfrm>
            </p:grpSpPr>
            <p:sp>
              <p:nvSpPr>
                <p:cNvPr id="131163" name="Rectangle 14"/>
                <p:cNvSpPr>
                  <a:spLocks noChangeArrowheads="1"/>
                </p:cNvSpPr>
                <p:nvPr/>
              </p:nvSpPr>
              <p:spPr bwMode="auto">
                <a:xfrm>
                  <a:off x="43" y="1209"/>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7</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64" name="Rectangle 38"/>
                <p:cNvSpPr>
                  <a:spLocks noChangeArrowheads="1"/>
                </p:cNvSpPr>
                <p:nvPr/>
              </p:nvSpPr>
              <p:spPr bwMode="auto">
                <a:xfrm>
                  <a:off x="0" y="1209"/>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2" name="Group 41"/>
              <p:cNvGrpSpPr>
                <a:grpSpLocks/>
              </p:cNvGrpSpPr>
              <p:nvPr/>
            </p:nvGrpSpPr>
            <p:grpSpPr bwMode="auto">
              <a:xfrm>
                <a:off x="337" y="1209"/>
                <a:ext cx="337" cy="403"/>
                <a:chOff x="337" y="1209"/>
                <a:chExt cx="337" cy="403"/>
              </a:xfrm>
            </p:grpSpPr>
            <p:sp>
              <p:nvSpPr>
                <p:cNvPr id="131161" name="Rectangle 15"/>
                <p:cNvSpPr>
                  <a:spLocks noChangeArrowheads="1"/>
                </p:cNvSpPr>
                <p:nvPr/>
              </p:nvSpPr>
              <p:spPr bwMode="auto">
                <a:xfrm>
                  <a:off x="380" y="1209"/>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5</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62" name="Rectangle 40"/>
                <p:cNvSpPr>
                  <a:spLocks noChangeArrowheads="1"/>
                </p:cNvSpPr>
                <p:nvPr/>
              </p:nvSpPr>
              <p:spPr bwMode="auto">
                <a:xfrm>
                  <a:off x="337" y="1209"/>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3" name="Group 43"/>
              <p:cNvGrpSpPr>
                <a:grpSpLocks/>
              </p:cNvGrpSpPr>
              <p:nvPr/>
            </p:nvGrpSpPr>
            <p:grpSpPr bwMode="auto">
              <a:xfrm>
                <a:off x="674" y="1209"/>
                <a:ext cx="337" cy="403"/>
                <a:chOff x="674" y="1209"/>
                <a:chExt cx="337" cy="403"/>
              </a:xfrm>
            </p:grpSpPr>
            <p:sp>
              <p:nvSpPr>
                <p:cNvPr id="131159" name="Rectangle 16"/>
                <p:cNvSpPr>
                  <a:spLocks noChangeArrowheads="1"/>
                </p:cNvSpPr>
                <p:nvPr/>
              </p:nvSpPr>
              <p:spPr bwMode="auto">
                <a:xfrm>
                  <a:off x="717" y="1209"/>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8</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60" name="Rectangle 42"/>
                <p:cNvSpPr>
                  <a:spLocks noChangeArrowheads="1"/>
                </p:cNvSpPr>
                <p:nvPr/>
              </p:nvSpPr>
              <p:spPr bwMode="auto">
                <a:xfrm>
                  <a:off x="674" y="1209"/>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4" name="Group 45"/>
              <p:cNvGrpSpPr>
                <a:grpSpLocks/>
              </p:cNvGrpSpPr>
              <p:nvPr/>
            </p:nvGrpSpPr>
            <p:grpSpPr bwMode="auto">
              <a:xfrm>
                <a:off x="1011" y="1209"/>
                <a:ext cx="337" cy="403"/>
                <a:chOff x="1011" y="1209"/>
                <a:chExt cx="337" cy="403"/>
              </a:xfrm>
            </p:grpSpPr>
            <p:sp>
              <p:nvSpPr>
                <p:cNvPr id="131157" name="Rectangle 17"/>
                <p:cNvSpPr>
                  <a:spLocks noChangeArrowheads="1"/>
                </p:cNvSpPr>
                <p:nvPr/>
              </p:nvSpPr>
              <p:spPr bwMode="auto">
                <a:xfrm>
                  <a:off x="1054" y="1209"/>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6</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58" name="Rectangle 44"/>
                <p:cNvSpPr>
                  <a:spLocks noChangeArrowheads="1"/>
                </p:cNvSpPr>
                <p:nvPr/>
              </p:nvSpPr>
              <p:spPr bwMode="auto">
                <a:xfrm>
                  <a:off x="1011" y="1209"/>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5" name="Group 47"/>
              <p:cNvGrpSpPr>
                <a:grpSpLocks/>
              </p:cNvGrpSpPr>
              <p:nvPr/>
            </p:nvGrpSpPr>
            <p:grpSpPr bwMode="auto">
              <a:xfrm>
                <a:off x="0" y="1612"/>
                <a:ext cx="380" cy="403"/>
                <a:chOff x="0" y="1612"/>
                <a:chExt cx="380" cy="403"/>
              </a:xfrm>
            </p:grpSpPr>
            <p:sp>
              <p:nvSpPr>
                <p:cNvPr id="131155" name="Rectangle 18"/>
                <p:cNvSpPr>
                  <a:spLocks noChangeArrowheads="1"/>
                </p:cNvSpPr>
                <p:nvPr/>
              </p:nvSpPr>
              <p:spPr bwMode="auto">
                <a:xfrm>
                  <a:off x="43" y="1612"/>
                  <a:ext cx="33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13</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56" name="Rectangle 46"/>
                <p:cNvSpPr>
                  <a:spLocks noChangeArrowheads="1"/>
                </p:cNvSpPr>
                <p:nvPr/>
              </p:nvSpPr>
              <p:spPr bwMode="auto">
                <a:xfrm>
                  <a:off x="0" y="1612"/>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6" name="Group 49"/>
              <p:cNvGrpSpPr>
                <a:grpSpLocks/>
              </p:cNvGrpSpPr>
              <p:nvPr/>
            </p:nvGrpSpPr>
            <p:grpSpPr bwMode="auto">
              <a:xfrm>
                <a:off x="380" y="1612"/>
                <a:ext cx="337" cy="406"/>
                <a:chOff x="380" y="1612"/>
                <a:chExt cx="337" cy="406"/>
              </a:xfrm>
            </p:grpSpPr>
            <p:sp>
              <p:nvSpPr>
                <p:cNvPr id="131153" name="Rectangle 19"/>
                <p:cNvSpPr>
                  <a:spLocks noChangeArrowheads="1"/>
                </p:cNvSpPr>
                <p:nvPr/>
              </p:nvSpPr>
              <p:spPr bwMode="auto">
                <a:xfrm>
                  <a:off x="380" y="1612"/>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2</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54" name="Rectangle 48"/>
                <p:cNvSpPr>
                  <a:spLocks noChangeArrowheads="1"/>
                </p:cNvSpPr>
                <p:nvPr/>
              </p:nvSpPr>
              <p:spPr bwMode="auto">
                <a:xfrm>
                  <a:off x="380" y="1615"/>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7" name="Group 51"/>
              <p:cNvGrpSpPr>
                <a:grpSpLocks/>
              </p:cNvGrpSpPr>
              <p:nvPr/>
            </p:nvGrpSpPr>
            <p:grpSpPr bwMode="auto">
              <a:xfrm>
                <a:off x="674" y="1612"/>
                <a:ext cx="380" cy="403"/>
                <a:chOff x="674" y="1612"/>
                <a:chExt cx="380" cy="403"/>
              </a:xfrm>
            </p:grpSpPr>
            <p:sp>
              <p:nvSpPr>
                <p:cNvPr id="131151" name="Rectangle 20"/>
                <p:cNvSpPr>
                  <a:spLocks noChangeArrowheads="1"/>
                </p:cNvSpPr>
                <p:nvPr/>
              </p:nvSpPr>
              <p:spPr bwMode="auto">
                <a:xfrm>
                  <a:off x="717" y="1612"/>
                  <a:ext cx="33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10</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52" name="Rectangle 50"/>
                <p:cNvSpPr>
                  <a:spLocks noChangeArrowheads="1"/>
                </p:cNvSpPr>
                <p:nvPr/>
              </p:nvSpPr>
              <p:spPr bwMode="auto">
                <a:xfrm>
                  <a:off x="674" y="1612"/>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148" name="Group 53"/>
              <p:cNvGrpSpPr>
                <a:grpSpLocks/>
              </p:cNvGrpSpPr>
              <p:nvPr/>
            </p:nvGrpSpPr>
            <p:grpSpPr bwMode="auto">
              <a:xfrm>
                <a:off x="1011" y="1612"/>
                <a:ext cx="340" cy="403"/>
                <a:chOff x="1011" y="1612"/>
                <a:chExt cx="340" cy="403"/>
              </a:xfrm>
            </p:grpSpPr>
            <p:sp>
              <p:nvSpPr>
                <p:cNvPr id="131149" name="Rectangle 21"/>
                <p:cNvSpPr>
                  <a:spLocks noChangeArrowheads="1"/>
                </p:cNvSpPr>
                <p:nvPr/>
              </p:nvSpPr>
              <p:spPr bwMode="auto">
                <a:xfrm>
                  <a:off x="1054" y="1612"/>
                  <a:ext cx="2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14</a:t>
                  </a:r>
                </a:p>
                <a:p>
                  <a:pPr>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131150" name="Rectangle 52"/>
                <p:cNvSpPr>
                  <a:spLocks noChangeArrowheads="1"/>
                </p:cNvSpPr>
                <p:nvPr/>
              </p:nvSpPr>
              <p:spPr bwMode="auto">
                <a:xfrm>
                  <a:off x="1011" y="1612"/>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sp>
          <p:nvSpPr>
            <p:cNvPr id="131132" name="Rectangle 55"/>
            <p:cNvSpPr>
              <a:spLocks noChangeArrowheads="1"/>
            </p:cNvSpPr>
            <p:nvPr/>
          </p:nvSpPr>
          <p:spPr bwMode="auto">
            <a:xfrm>
              <a:off x="-3" y="400"/>
              <a:ext cx="1354" cy="161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latin typeface="Tahoma" panose="020B0604030504040204" pitchFamily="34" charset="0"/>
                <a:ea typeface="宋体" panose="02010600030101010101" pitchFamily="2" charset="-122"/>
              </a:endParaRPr>
            </a:p>
          </p:txBody>
        </p:sp>
      </p:grpSp>
      <p:grpSp>
        <p:nvGrpSpPr>
          <p:cNvPr id="131079" name="Group 107"/>
          <p:cNvGrpSpPr>
            <a:grpSpLocks/>
          </p:cNvGrpSpPr>
          <p:nvPr/>
        </p:nvGrpSpPr>
        <p:grpSpPr bwMode="auto">
          <a:xfrm>
            <a:off x="5257800" y="3352800"/>
            <a:ext cx="2819400" cy="2568575"/>
            <a:chOff x="-3" y="2015"/>
            <a:chExt cx="1354" cy="1618"/>
          </a:xfrm>
        </p:grpSpPr>
        <p:grpSp>
          <p:nvGrpSpPr>
            <p:cNvPr id="131081" name="Group 105"/>
            <p:cNvGrpSpPr>
              <a:grpSpLocks/>
            </p:cNvGrpSpPr>
            <p:nvPr/>
          </p:nvGrpSpPr>
          <p:grpSpPr bwMode="auto">
            <a:xfrm>
              <a:off x="0" y="2018"/>
              <a:ext cx="1348" cy="1612"/>
              <a:chOff x="0" y="2018"/>
              <a:chExt cx="1348" cy="1612"/>
            </a:xfrm>
          </p:grpSpPr>
          <p:grpSp>
            <p:nvGrpSpPr>
              <p:cNvPr id="131083" name="Group 74"/>
              <p:cNvGrpSpPr>
                <a:grpSpLocks/>
              </p:cNvGrpSpPr>
              <p:nvPr/>
            </p:nvGrpSpPr>
            <p:grpSpPr bwMode="auto">
              <a:xfrm>
                <a:off x="0" y="2018"/>
                <a:ext cx="337" cy="403"/>
                <a:chOff x="0" y="2018"/>
                <a:chExt cx="337" cy="403"/>
              </a:xfrm>
            </p:grpSpPr>
            <p:sp>
              <p:nvSpPr>
                <p:cNvPr id="131129" name="Rectangle 57"/>
                <p:cNvSpPr>
                  <a:spLocks noChangeArrowheads="1"/>
                </p:cNvSpPr>
                <p:nvPr/>
              </p:nvSpPr>
              <p:spPr bwMode="auto">
                <a:xfrm>
                  <a:off x="43" y="2018"/>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30" name="Rectangle 73"/>
                <p:cNvSpPr>
                  <a:spLocks noChangeArrowheads="1"/>
                </p:cNvSpPr>
                <p:nvPr/>
              </p:nvSpPr>
              <p:spPr bwMode="auto">
                <a:xfrm>
                  <a:off x="0" y="2018"/>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4" name="Group 76"/>
              <p:cNvGrpSpPr>
                <a:grpSpLocks/>
              </p:cNvGrpSpPr>
              <p:nvPr/>
            </p:nvGrpSpPr>
            <p:grpSpPr bwMode="auto">
              <a:xfrm>
                <a:off x="337" y="2018"/>
                <a:ext cx="337" cy="403"/>
                <a:chOff x="337" y="2018"/>
                <a:chExt cx="337" cy="403"/>
              </a:xfrm>
            </p:grpSpPr>
            <p:sp>
              <p:nvSpPr>
                <p:cNvPr id="131127" name="Rectangle 58"/>
                <p:cNvSpPr>
                  <a:spLocks noChangeArrowheads="1"/>
                </p:cNvSpPr>
                <p:nvPr/>
              </p:nvSpPr>
              <p:spPr bwMode="auto">
                <a:xfrm>
                  <a:off x="380" y="2018"/>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2</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28" name="Rectangle 75"/>
                <p:cNvSpPr>
                  <a:spLocks noChangeArrowheads="1"/>
                </p:cNvSpPr>
                <p:nvPr/>
              </p:nvSpPr>
              <p:spPr bwMode="auto">
                <a:xfrm>
                  <a:off x="337" y="2018"/>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5" name="Group 78"/>
              <p:cNvGrpSpPr>
                <a:grpSpLocks/>
              </p:cNvGrpSpPr>
              <p:nvPr/>
            </p:nvGrpSpPr>
            <p:grpSpPr bwMode="auto">
              <a:xfrm>
                <a:off x="674" y="2018"/>
                <a:ext cx="337" cy="403"/>
                <a:chOff x="674" y="2018"/>
                <a:chExt cx="337" cy="403"/>
              </a:xfrm>
            </p:grpSpPr>
            <p:sp>
              <p:nvSpPr>
                <p:cNvPr id="131125" name="Rectangle 59"/>
                <p:cNvSpPr>
                  <a:spLocks noChangeArrowheads="1"/>
                </p:cNvSpPr>
                <p:nvPr/>
              </p:nvSpPr>
              <p:spPr bwMode="auto">
                <a:xfrm>
                  <a:off x="717" y="2018"/>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3</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26" name="Rectangle 77"/>
                <p:cNvSpPr>
                  <a:spLocks noChangeArrowheads="1"/>
                </p:cNvSpPr>
                <p:nvPr/>
              </p:nvSpPr>
              <p:spPr bwMode="auto">
                <a:xfrm>
                  <a:off x="674" y="2018"/>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6" name="Group 80"/>
              <p:cNvGrpSpPr>
                <a:grpSpLocks/>
              </p:cNvGrpSpPr>
              <p:nvPr/>
            </p:nvGrpSpPr>
            <p:grpSpPr bwMode="auto">
              <a:xfrm>
                <a:off x="1011" y="2018"/>
                <a:ext cx="337" cy="403"/>
                <a:chOff x="1011" y="2018"/>
                <a:chExt cx="337" cy="403"/>
              </a:xfrm>
            </p:grpSpPr>
            <p:sp>
              <p:nvSpPr>
                <p:cNvPr id="131123" name="Rectangle 60"/>
                <p:cNvSpPr>
                  <a:spLocks noChangeArrowheads="1"/>
                </p:cNvSpPr>
                <p:nvPr/>
              </p:nvSpPr>
              <p:spPr bwMode="auto">
                <a:xfrm>
                  <a:off x="1054" y="2018"/>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4</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24" name="Rectangle 79"/>
                <p:cNvSpPr>
                  <a:spLocks noChangeArrowheads="1"/>
                </p:cNvSpPr>
                <p:nvPr/>
              </p:nvSpPr>
              <p:spPr bwMode="auto">
                <a:xfrm>
                  <a:off x="1011" y="2018"/>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7" name="Group 82"/>
              <p:cNvGrpSpPr>
                <a:grpSpLocks/>
              </p:cNvGrpSpPr>
              <p:nvPr/>
            </p:nvGrpSpPr>
            <p:grpSpPr bwMode="auto">
              <a:xfrm>
                <a:off x="0" y="2421"/>
                <a:ext cx="337" cy="403"/>
                <a:chOff x="0" y="2421"/>
                <a:chExt cx="337" cy="403"/>
              </a:xfrm>
            </p:grpSpPr>
            <p:sp>
              <p:nvSpPr>
                <p:cNvPr id="131121" name="Rectangle 61"/>
                <p:cNvSpPr>
                  <a:spLocks noChangeArrowheads="1"/>
                </p:cNvSpPr>
                <p:nvPr/>
              </p:nvSpPr>
              <p:spPr bwMode="auto">
                <a:xfrm>
                  <a:off x="43" y="2421"/>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5</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22" name="Rectangle 81"/>
                <p:cNvSpPr>
                  <a:spLocks noChangeArrowheads="1"/>
                </p:cNvSpPr>
                <p:nvPr/>
              </p:nvSpPr>
              <p:spPr bwMode="auto">
                <a:xfrm>
                  <a:off x="0" y="2421"/>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8" name="Group 84"/>
              <p:cNvGrpSpPr>
                <a:grpSpLocks/>
              </p:cNvGrpSpPr>
              <p:nvPr/>
            </p:nvGrpSpPr>
            <p:grpSpPr bwMode="auto">
              <a:xfrm>
                <a:off x="337" y="2421"/>
                <a:ext cx="337" cy="403"/>
                <a:chOff x="337" y="2421"/>
                <a:chExt cx="337" cy="403"/>
              </a:xfrm>
            </p:grpSpPr>
            <p:sp>
              <p:nvSpPr>
                <p:cNvPr id="131119" name="Rectangle 62"/>
                <p:cNvSpPr>
                  <a:spLocks noChangeArrowheads="1"/>
                </p:cNvSpPr>
                <p:nvPr/>
              </p:nvSpPr>
              <p:spPr bwMode="auto">
                <a:xfrm>
                  <a:off x="380" y="2421"/>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6</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20" name="Rectangle 83"/>
                <p:cNvSpPr>
                  <a:spLocks noChangeArrowheads="1"/>
                </p:cNvSpPr>
                <p:nvPr/>
              </p:nvSpPr>
              <p:spPr bwMode="auto">
                <a:xfrm>
                  <a:off x="337" y="2421"/>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89" name="Group 86"/>
              <p:cNvGrpSpPr>
                <a:grpSpLocks/>
              </p:cNvGrpSpPr>
              <p:nvPr/>
            </p:nvGrpSpPr>
            <p:grpSpPr bwMode="auto">
              <a:xfrm>
                <a:off x="674" y="2421"/>
                <a:ext cx="337" cy="403"/>
                <a:chOff x="674" y="2421"/>
                <a:chExt cx="337" cy="403"/>
              </a:xfrm>
            </p:grpSpPr>
            <p:sp>
              <p:nvSpPr>
                <p:cNvPr id="131117" name="Rectangle 63"/>
                <p:cNvSpPr>
                  <a:spLocks noChangeArrowheads="1"/>
                </p:cNvSpPr>
                <p:nvPr/>
              </p:nvSpPr>
              <p:spPr bwMode="auto">
                <a:xfrm>
                  <a:off x="717" y="2421"/>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7</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18" name="Rectangle 85"/>
                <p:cNvSpPr>
                  <a:spLocks noChangeArrowheads="1"/>
                </p:cNvSpPr>
                <p:nvPr/>
              </p:nvSpPr>
              <p:spPr bwMode="auto">
                <a:xfrm>
                  <a:off x="674" y="2421"/>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0" name="Group 88"/>
              <p:cNvGrpSpPr>
                <a:grpSpLocks/>
              </p:cNvGrpSpPr>
              <p:nvPr/>
            </p:nvGrpSpPr>
            <p:grpSpPr bwMode="auto">
              <a:xfrm>
                <a:off x="1011" y="2421"/>
                <a:ext cx="337" cy="403"/>
                <a:chOff x="1011" y="2421"/>
                <a:chExt cx="337" cy="403"/>
              </a:xfrm>
            </p:grpSpPr>
            <p:sp>
              <p:nvSpPr>
                <p:cNvPr id="131115" name="Rectangle 64"/>
                <p:cNvSpPr>
                  <a:spLocks noChangeArrowheads="1"/>
                </p:cNvSpPr>
                <p:nvPr/>
              </p:nvSpPr>
              <p:spPr bwMode="auto">
                <a:xfrm>
                  <a:off x="1054" y="2421"/>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8</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16" name="Rectangle 87"/>
                <p:cNvSpPr>
                  <a:spLocks noChangeArrowheads="1"/>
                </p:cNvSpPr>
                <p:nvPr/>
              </p:nvSpPr>
              <p:spPr bwMode="auto">
                <a:xfrm>
                  <a:off x="1011" y="2421"/>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1" name="Group 90"/>
              <p:cNvGrpSpPr>
                <a:grpSpLocks/>
              </p:cNvGrpSpPr>
              <p:nvPr/>
            </p:nvGrpSpPr>
            <p:grpSpPr bwMode="auto">
              <a:xfrm>
                <a:off x="0" y="2824"/>
                <a:ext cx="337" cy="403"/>
                <a:chOff x="0" y="2824"/>
                <a:chExt cx="337" cy="403"/>
              </a:xfrm>
            </p:grpSpPr>
            <p:sp>
              <p:nvSpPr>
                <p:cNvPr id="131113" name="Rectangle 65"/>
                <p:cNvSpPr>
                  <a:spLocks noChangeArrowheads="1"/>
                </p:cNvSpPr>
                <p:nvPr/>
              </p:nvSpPr>
              <p:spPr bwMode="auto">
                <a:xfrm>
                  <a:off x="43" y="2824"/>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9</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14" name="Rectangle 89"/>
                <p:cNvSpPr>
                  <a:spLocks noChangeArrowheads="1"/>
                </p:cNvSpPr>
                <p:nvPr/>
              </p:nvSpPr>
              <p:spPr bwMode="auto">
                <a:xfrm>
                  <a:off x="0" y="2824"/>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2" name="Group 92"/>
              <p:cNvGrpSpPr>
                <a:grpSpLocks/>
              </p:cNvGrpSpPr>
              <p:nvPr/>
            </p:nvGrpSpPr>
            <p:grpSpPr bwMode="auto">
              <a:xfrm>
                <a:off x="337" y="2824"/>
                <a:ext cx="337" cy="403"/>
                <a:chOff x="337" y="2824"/>
                <a:chExt cx="337" cy="403"/>
              </a:xfrm>
            </p:grpSpPr>
            <p:sp>
              <p:nvSpPr>
                <p:cNvPr id="131111" name="Rectangle 66"/>
                <p:cNvSpPr>
                  <a:spLocks noChangeArrowheads="1"/>
                </p:cNvSpPr>
                <p:nvPr/>
              </p:nvSpPr>
              <p:spPr bwMode="auto">
                <a:xfrm>
                  <a:off x="380" y="2824"/>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10</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12" name="Rectangle 91"/>
                <p:cNvSpPr>
                  <a:spLocks noChangeArrowheads="1"/>
                </p:cNvSpPr>
                <p:nvPr/>
              </p:nvSpPr>
              <p:spPr bwMode="auto">
                <a:xfrm>
                  <a:off x="337" y="2824"/>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3" name="Group 94"/>
              <p:cNvGrpSpPr>
                <a:grpSpLocks/>
              </p:cNvGrpSpPr>
              <p:nvPr/>
            </p:nvGrpSpPr>
            <p:grpSpPr bwMode="auto">
              <a:xfrm>
                <a:off x="674" y="2824"/>
                <a:ext cx="337" cy="403"/>
                <a:chOff x="674" y="2824"/>
                <a:chExt cx="337" cy="403"/>
              </a:xfrm>
            </p:grpSpPr>
            <p:sp>
              <p:nvSpPr>
                <p:cNvPr id="131109" name="Rectangle 67"/>
                <p:cNvSpPr>
                  <a:spLocks noChangeArrowheads="1"/>
                </p:cNvSpPr>
                <p:nvPr/>
              </p:nvSpPr>
              <p:spPr bwMode="auto">
                <a:xfrm>
                  <a:off x="717" y="2824"/>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11</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10" name="Rectangle 93"/>
                <p:cNvSpPr>
                  <a:spLocks noChangeArrowheads="1"/>
                </p:cNvSpPr>
                <p:nvPr/>
              </p:nvSpPr>
              <p:spPr bwMode="auto">
                <a:xfrm>
                  <a:off x="674" y="2824"/>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4" name="Group 96"/>
              <p:cNvGrpSpPr>
                <a:grpSpLocks/>
              </p:cNvGrpSpPr>
              <p:nvPr/>
            </p:nvGrpSpPr>
            <p:grpSpPr bwMode="auto">
              <a:xfrm>
                <a:off x="1011" y="2824"/>
                <a:ext cx="337" cy="403"/>
                <a:chOff x="1011" y="2824"/>
                <a:chExt cx="337" cy="403"/>
              </a:xfrm>
            </p:grpSpPr>
            <p:sp>
              <p:nvSpPr>
                <p:cNvPr id="131107" name="Rectangle 68"/>
                <p:cNvSpPr>
                  <a:spLocks noChangeArrowheads="1"/>
                </p:cNvSpPr>
                <p:nvPr/>
              </p:nvSpPr>
              <p:spPr bwMode="auto">
                <a:xfrm>
                  <a:off x="1054" y="2824"/>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12</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08" name="Rectangle 95"/>
                <p:cNvSpPr>
                  <a:spLocks noChangeArrowheads="1"/>
                </p:cNvSpPr>
                <p:nvPr/>
              </p:nvSpPr>
              <p:spPr bwMode="auto">
                <a:xfrm>
                  <a:off x="1011" y="2824"/>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5" name="Group 98"/>
              <p:cNvGrpSpPr>
                <a:grpSpLocks/>
              </p:cNvGrpSpPr>
              <p:nvPr/>
            </p:nvGrpSpPr>
            <p:grpSpPr bwMode="auto">
              <a:xfrm>
                <a:off x="0" y="3227"/>
                <a:ext cx="337" cy="403"/>
                <a:chOff x="0" y="3227"/>
                <a:chExt cx="337" cy="403"/>
              </a:xfrm>
            </p:grpSpPr>
            <p:sp>
              <p:nvSpPr>
                <p:cNvPr id="131105" name="Rectangle 69"/>
                <p:cNvSpPr>
                  <a:spLocks noChangeArrowheads="1"/>
                </p:cNvSpPr>
                <p:nvPr/>
              </p:nvSpPr>
              <p:spPr bwMode="auto">
                <a:xfrm>
                  <a:off x="43" y="3227"/>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13</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06" name="Rectangle 97"/>
                <p:cNvSpPr>
                  <a:spLocks noChangeArrowheads="1"/>
                </p:cNvSpPr>
                <p:nvPr/>
              </p:nvSpPr>
              <p:spPr bwMode="auto">
                <a:xfrm>
                  <a:off x="0" y="3227"/>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6" name="Group 100"/>
              <p:cNvGrpSpPr>
                <a:grpSpLocks/>
              </p:cNvGrpSpPr>
              <p:nvPr/>
            </p:nvGrpSpPr>
            <p:grpSpPr bwMode="auto">
              <a:xfrm>
                <a:off x="337" y="3227"/>
                <a:ext cx="337" cy="403"/>
                <a:chOff x="337" y="3227"/>
                <a:chExt cx="337" cy="403"/>
              </a:xfrm>
            </p:grpSpPr>
            <p:sp>
              <p:nvSpPr>
                <p:cNvPr id="131103" name="Rectangle 70"/>
                <p:cNvSpPr>
                  <a:spLocks noChangeArrowheads="1"/>
                </p:cNvSpPr>
                <p:nvPr/>
              </p:nvSpPr>
              <p:spPr bwMode="auto">
                <a:xfrm>
                  <a:off x="380" y="3227"/>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14</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04" name="Rectangle 99"/>
                <p:cNvSpPr>
                  <a:spLocks noChangeArrowheads="1"/>
                </p:cNvSpPr>
                <p:nvPr/>
              </p:nvSpPr>
              <p:spPr bwMode="auto">
                <a:xfrm>
                  <a:off x="337" y="3227"/>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7" name="Group 102"/>
              <p:cNvGrpSpPr>
                <a:grpSpLocks/>
              </p:cNvGrpSpPr>
              <p:nvPr/>
            </p:nvGrpSpPr>
            <p:grpSpPr bwMode="auto">
              <a:xfrm>
                <a:off x="674" y="3227"/>
                <a:ext cx="337" cy="403"/>
                <a:chOff x="674" y="3227"/>
                <a:chExt cx="337" cy="403"/>
              </a:xfrm>
            </p:grpSpPr>
            <p:sp>
              <p:nvSpPr>
                <p:cNvPr id="131101" name="Rectangle 71"/>
                <p:cNvSpPr>
                  <a:spLocks noChangeArrowheads="1"/>
                </p:cNvSpPr>
                <p:nvPr/>
              </p:nvSpPr>
              <p:spPr bwMode="auto">
                <a:xfrm>
                  <a:off x="717" y="3227"/>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15</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02" name="Rectangle 101"/>
                <p:cNvSpPr>
                  <a:spLocks noChangeArrowheads="1"/>
                </p:cNvSpPr>
                <p:nvPr/>
              </p:nvSpPr>
              <p:spPr bwMode="auto">
                <a:xfrm>
                  <a:off x="674" y="3227"/>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nvGrpSpPr>
              <p:cNvPr id="131098" name="Group 104"/>
              <p:cNvGrpSpPr>
                <a:grpSpLocks/>
              </p:cNvGrpSpPr>
              <p:nvPr/>
            </p:nvGrpSpPr>
            <p:grpSpPr bwMode="auto">
              <a:xfrm>
                <a:off x="1011" y="3227"/>
                <a:ext cx="337" cy="403"/>
                <a:chOff x="1011" y="3227"/>
                <a:chExt cx="337" cy="403"/>
              </a:xfrm>
            </p:grpSpPr>
            <p:sp>
              <p:nvSpPr>
                <p:cNvPr id="131099" name="Rectangle 72"/>
                <p:cNvSpPr>
                  <a:spLocks noChangeArrowheads="1"/>
                </p:cNvSpPr>
                <p:nvPr/>
              </p:nvSpPr>
              <p:spPr bwMode="auto">
                <a:xfrm>
                  <a:off x="1054" y="3227"/>
                  <a:ext cx="25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solidFill>
                        <a:srgbClr val="FF0000"/>
                      </a:solidFill>
                      <a:latin typeface="Tahoma" panose="020B0604030504040204" pitchFamily="34" charset="0"/>
                      <a:ea typeface="宋体" panose="02010600030101010101" pitchFamily="2" charset="-122"/>
                    </a:rPr>
                    <a:t> </a:t>
                  </a:r>
                </a:p>
                <a:p>
                  <a:pPr>
                    <a:spcBef>
                      <a:spcPct val="50000"/>
                    </a:spcBef>
                    <a:buClrTx/>
                    <a:buSzTx/>
                    <a:buFont typeface="Wingdings" panose="05000000000000000000" pitchFamily="2" charset="2"/>
                    <a:buNone/>
                  </a:pPr>
                  <a:endParaRPr lang="zh-CN" altLang="en-US" sz="2400">
                    <a:solidFill>
                      <a:srgbClr val="FF0000"/>
                    </a:solidFill>
                    <a:latin typeface="Tahoma" panose="020B0604030504040204" pitchFamily="34" charset="0"/>
                    <a:ea typeface="宋体" panose="02010600030101010101" pitchFamily="2" charset="-122"/>
                  </a:endParaRPr>
                </a:p>
              </p:txBody>
            </p:sp>
            <p:sp>
              <p:nvSpPr>
                <p:cNvPr id="131100" name="Rectangle 103"/>
                <p:cNvSpPr>
                  <a:spLocks noChangeArrowheads="1"/>
                </p:cNvSpPr>
                <p:nvPr/>
              </p:nvSpPr>
              <p:spPr bwMode="auto">
                <a:xfrm>
                  <a:off x="1011" y="3227"/>
                  <a:ext cx="33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grpSp>
        <p:sp>
          <p:nvSpPr>
            <p:cNvPr id="131082" name="Rectangle 106"/>
            <p:cNvSpPr>
              <a:spLocks noChangeArrowheads="1"/>
            </p:cNvSpPr>
            <p:nvPr/>
          </p:nvSpPr>
          <p:spPr bwMode="auto">
            <a:xfrm>
              <a:off x="-3" y="2015"/>
              <a:ext cx="1354" cy="161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6000">
                <a:solidFill>
                  <a:srgbClr val="FF0000"/>
                </a:solidFill>
                <a:latin typeface="Tahoma" panose="020B0604030504040204" pitchFamily="34" charset="0"/>
                <a:ea typeface="宋体" panose="02010600030101010101" pitchFamily="2" charset="-122"/>
              </a:endParaRPr>
            </a:p>
          </p:txBody>
        </p:sp>
      </p:grpSp>
      <p:sp>
        <p:nvSpPr>
          <p:cNvPr id="131080" name="Rectangle 108"/>
          <p:cNvSpPr>
            <a:spLocks noChangeArrowheads="1"/>
          </p:cNvSpPr>
          <p:nvPr/>
        </p:nvSpPr>
        <p:spPr bwMode="auto">
          <a:xfrm>
            <a:off x="3175" y="5992813"/>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Char char="§"/>
            </a:pPr>
            <a:r>
              <a:rPr lang="zh-CN" altLang="en-US" sz="1200">
                <a:latin typeface="Tahoma" panose="020B0604030504040204" pitchFamily="34" charset="0"/>
                <a:ea typeface="宋体" panose="02010600030101010101" pitchFamily="2" charset="-122"/>
              </a:rPr>
              <a:t> </a:t>
            </a:r>
            <a:endParaRPr lang="zh-CN" altLang="en-US" sz="1000">
              <a:latin typeface="Tahoma" panose="020B0604030504040204" pitchFamily="34" charset="0"/>
              <a:ea typeface="宋体" panose="02010600030101010101" pitchFamily="2" charset="-122"/>
            </a:endParaRPr>
          </a:p>
          <a:p>
            <a:pPr>
              <a:spcBef>
                <a:spcPct val="50000"/>
              </a:spcBef>
              <a:buClrTx/>
              <a:buSzTx/>
              <a:buFont typeface="Wingdings" panose="05000000000000000000" pitchFamily="2" charset="2"/>
              <a:buChar char="§"/>
            </a:pPr>
            <a:endParaRPr lang="zh-CN" altLang="en-US" sz="24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3FD08C-0E24-46F1-A839-F1785EEF00EA}"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2099" name="Text Box 2"/>
          <p:cNvSpPr txBox="1">
            <a:spLocks noChangeArrowheads="1"/>
          </p:cNvSpPr>
          <p:nvPr/>
        </p:nvSpPr>
        <p:spPr bwMode="auto">
          <a:xfrm>
            <a:off x="755576" y="980728"/>
            <a:ext cx="8305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3、梵塔（</a:t>
            </a:r>
            <a:r>
              <a:rPr lang="en-US" altLang="zh-CN" sz="3200" dirty="0">
                <a:latin typeface="Tahoma" panose="020B0604030504040204" pitchFamily="34" charset="0"/>
                <a:ea typeface="宋体" panose="02010600030101010101" pitchFamily="2" charset="-122"/>
              </a:rPr>
              <a:t>Hanoi）</a:t>
            </a:r>
            <a:r>
              <a:rPr lang="zh-CN" altLang="en-US" sz="3200" dirty="0">
                <a:latin typeface="Tahoma" panose="020B0604030504040204" pitchFamily="34" charset="0"/>
                <a:ea typeface="宋体" panose="02010600030101010101" pitchFamily="2" charset="-122"/>
              </a:rPr>
              <a:t>问题</a:t>
            </a:r>
          </a:p>
          <a:p>
            <a:pPr algn="just" eaLnBrk="1" hangingPunct="1">
              <a:lnSpc>
                <a:spcPct val="14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有三个柱子和若干不同大小的园盘，在每一个园盘中间有一个孔，所有园盘可以叠放在柱子上</a:t>
            </a:r>
          </a:p>
          <a:p>
            <a:pPr algn="just" eaLnBrk="1" hangingPunct="1">
              <a:lnSpc>
                <a:spcPct val="140000"/>
              </a:lnSpc>
              <a:spcBef>
                <a:spcPct val="50000"/>
              </a:spcBef>
              <a:buClrTx/>
              <a:buSzTx/>
              <a:buFont typeface="Wingdings" panose="05000000000000000000" pitchFamily="2" charset="2"/>
              <a:buChar char="§"/>
            </a:pPr>
            <a:r>
              <a:rPr lang="zh-CN" altLang="en-US" sz="2400" u="sng" dirty="0">
                <a:solidFill>
                  <a:srgbClr val="FF0000"/>
                </a:solidFill>
                <a:latin typeface="Tahoma" panose="020B0604030504040204" pitchFamily="34" charset="0"/>
                <a:ea typeface="宋体" panose="02010600030101010101" pitchFamily="2" charset="-122"/>
              </a:rPr>
              <a:t>问题</a:t>
            </a:r>
            <a:r>
              <a:rPr lang="zh-CN" altLang="en-US" sz="2400" dirty="0">
                <a:latin typeface="Tahoma" panose="020B0604030504040204" pitchFamily="34" charset="0"/>
                <a:ea typeface="宋体" panose="02010600030101010101" pitchFamily="2" charset="-122"/>
              </a:rPr>
              <a:t>：开始所有园盘放在一个柱子上，并且大盘在下小盘在上；要求将园盘移到另一个柱子上，同样要求大盘在下小盘在上；在移动的过程中，每一次只能移动一个盘，并且不允许大的盘放在小的盘上面</a:t>
            </a:r>
          </a:p>
        </p:txBody>
      </p:sp>
      <p:pic>
        <p:nvPicPr>
          <p:cNvPr id="132100" name="Picture 5" descr="Hano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953000"/>
            <a:ext cx="398938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D389F7-FBF8-480B-BF37-8762B6143FCE}"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3123" name="Text Box 2"/>
          <p:cNvSpPr txBox="1">
            <a:spLocks noChangeArrowheads="1"/>
          </p:cNvSpPr>
          <p:nvPr/>
        </p:nvSpPr>
        <p:spPr bwMode="auto">
          <a:xfrm>
            <a:off x="914400" y="1052736"/>
            <a:ext cx="80772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4、迷宫问题</a:t>
            </a:r>
          </a:p>
          <a:p>
            <a:pPr eaLnBrk="1" hangingPunct="1">
              <a:lnSpc>
                <a:spcPct val="125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有一个入口和一个出口。由若干间房子构成一个迷宫，邻近的房子有连通也有不连通的，墙壁是不透明的而且高度大于人的身高，入口处不能直接看到出口处，但是至少会有一条从入口到出口的通路</a:t>
            </a:r>
          </a:p>
          <a:p>
            <a:pPr eaLnBrk="1" hangingPunct="1">
              <a:lnSpc>
                <a:spcPct val="125000"/>
              </a:lnSpc>
              <a:spcBef>
                <a:spcPct val="50000"/>
              </a:spcBef>
              <a:buClrTx/>
              <a:buSzTx/>
              <a:buFont typeface="Wingdings" panose="05000000000000000000" pitchFamily="2" charset="2"/>
              <a:buChar char="§"/>
            </a:pPr>
            <a:r>
              <a:rPr lang="zh-CN" altLang="en-US" sz="2400" u="sng" dirty="0">
                <a:solidFill>
                  <a:srgbClr val="FF0000"/>
                </a:solidFill>
                <a:latin typeface="Tahoma" panose="020B0604030504040204" pitchFamily="34" charset="0"/>
                <a:ea typeface="宋体" panose="02010600030101010101" pitchFamily="2" charset="-122"/>
              </a:rPr>
              <a:t>问题</a:t>
            </a:r>
            <a:r>
              <a:rPr lang="zh-CN" altLang="en-US" sz="2400" dirty="0">
                <a:solidFill>
                  <a:srgbClr val="FF0000"/>
                </a:solidFill>
                <a:latin typeface="Tahoma" panose="020B0604030504040204" pitchFamily="34"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从入口进去，从出口出来</a:t>
            </a:r>
          </a:p>
        </p:txBody>
      </p:sp>
      <p:pic>
        <p:nvPicPr>
          <p:cNvPr id="133124" name="Picture 3" descr="mik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280" y="4293096"/>
            <a:ext cx="273526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AutoShape 4"/>
          <p:cNvSpPr>
            <a:spLocks noChangeArrowheads="1"/>
          </p:cNvSpPr>
          <p:nvPr/>
        </p:nvSpPr>
        <p:spPr bwMode="auto">
          <a:xfrm>
            <a:off x="2483768" y="4293096"/>
            <a:ext cx="1162372" cy="762000"/>
          </a:xfrm>
          <a:prstGeom prst="rightArrow">
            <a:avLst>
              <a:gd name="adj1" fmla="val 50000"/>
              <a:gd name="adj2" fmla="val 325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33126" name="AutoShape 5"/>
          <p:cNvSpPr>
            <a:spLocks noChangeArrowheads="1"/>
          </p:cNvSpPr>
          <p:nvPr/>
        </p:nvSpPr>
        <p:spPr bwMode="auto">
          <a:xfrm>
            <a:off x="6077262" y="6248400"/>
            <a:ext cx="1600200" cy="609600"/>
          </a:xfrm>
          <a:prstGeom prst="rightArrow">
            <a:avLst>
              <a:gd name="adj1" fmla="val 50000"/>
              <a:gd name="adj2" fmla="val 6562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C7570C-CEDD-48BF-B545-DE68E12B86EF}"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4147" name="Text Box 2"/>
          <p:cNvSpPr txBox="1">
            <a:spLocks noChangeArrowheads="1"/>
          </p:cNvSpPr>
          <p:nvPr/>
        </p:nvSpPr>
        <p:spPr bwMode="auto">
          <a:xfrm>
            <a:off x="827584" y="1124744"/>
            <a:ext cx="8001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5、传教士与野人问题</a:t>
            </a:r>
          </a:p>
          <a:p>
            <a:pPr algn="just" eaLnBrk="1" hangingPunct="1">
              <a:lnSpc>
                <a:spcPct val="15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设有三个传教士和三个野人来到河边，打算乘一条船从河的右岸到左岸去。该船的负载能力为两人。在任何时候，如果野人的人数超过传教士的人数，则野人就将传教士吃掉</a:t>
            </a:r>
          </a:p>
          <a:p>
            <a:pPr algn="just" eaLnBrk="1" hangingPunct="1">
              <a:lnSpc>
                <a:spcPct val="150000"/>
              </a:lnSpc>
              <a:spcBef>
                <a:spcPct val="50000"/>
              </a:spcBef>
              <a:buClrTx/>
              <a:buSzTx/>
              <a:buFont typeface="Wingdings" panose="05000000000000000000" pitchFamily="2" charset="2"/>
              <a:buChar char="§"/>
            </a:pPr>
            <a:r>
              <a:rPr lang="zh-CN" altLang="en-US" sz="2400" u="sng" dirty="0">
                <a:solidFill>
                  <a:srgbClr val="FF0000"/>
                </a:solidFill>
                <a:latin typeface="Tahoma" panose="020B0604030504040204" pitchFamily="34" charset="0"/>
                <a:ea typeface="宋体" panose="02010600030101010101" pitchFamily="2" charset="-122"/>
              </a:rPr>
              <a:t>问题</a:t>
            </a:r>
            <a:r>
              <a:rPr lang="zh-CN" altLang="en-US" sz="2400" dirty="0">
                <a:solidFill>
                  <a:srgbClr val="FF0000"/>
                </a:solidFill>
                <a:latin typeface="Tahoma" panose="020B0604030504040204" pitchFamily="34"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他们怎样才能用这条船安全地把所有人都度过河去？</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9789449-42EE-4DDF-B950-15BB13F7E62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5171" name="Text Box 2"/>
          <p:cNvSpPr txBox="1">
            <a:spLocks noChangeArrowheads="1"/>
          </p:cNvSpPr>
          <p:nvPr/>
        </p:nvSpPr>
        <p:spPr bwMode="auto">
          <a:xfrm>
            <a:off x="891448" y="1052736"/>
            <a:ext cx="8001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6、推销员（旅行商）问题（</a:t>
            </a:r>
            <a:r>
              <a:rPr lang="en-US" altLang="zh-CN" sz="3200" dirty="0">
                <a:latin typeface="Tahoma" panose="020B0604030504040204" pitchFamily="34" charset="0"/>
                <a:ea typeface="宋体" panose="02010600030101010101" pitchFamily="2" charset="-122"/>
              </a:rPr>
              <a:t>TSP）</a:t>
            </a:r>
          </a:p>
          <a:p>
            <a:pPr eaLnBrk="1" hangingPunct="1">
              <a:lnSpc>
                <a:spcPct val="15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现在有若干个城市，任何两个城市之间都有相应的道路相连，并且路程不等</a:t>
            </a:r>
          </a:p>
          <a:p>
            <a:pPr eaLnBrk="1" hangingPunct="1">
              <a:lnSpc>
                <a:spcPct val="150000"/>
              </a:lnSpc>
              <a:spcBef>
                <a:spcPct val="50000"/>
              </a:spcBef>
              <a:buClrTx/>
              <a:buSzTx/>
              <a:buFont typeface="Wingdings" panose="05000000000000000000" pitchFamily="2" charset="2"/>
              <a:buChar char="§"/>
            </a:pPr>
            <a:r>
              <a:rPr lang="zh-CN" altLang="en-US" sz="2400" u="sng" dirty="0">
                <a:solidFill>
                  <a:srgbClr val="FF0000"/>
                </a:solidFill>
                <a:latin typeface="Tahoma" panose="020B0604030504040204" pitchFamily="34" charset="0"/>
                <a:ea typeface="宋体" panose="02010600030101010101" pitchFamily="2" charset="-122"/>
              </a:rPr>
              <a:t>问题</a:t>
            </a:r>
            <a:r>
              <a:rPr lang="zh-CN" altLang="en-US" sz="2400" dirty="0">
                <a:solidFill>
                  <a:srgbClr val="FF0000"/>
                </a:solidFill>
                <a:latin typeface="Tahoma" panose="020B0604030504040204" pitchFamily="34"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一个推销员要走遍所有城市最后回到出发城市，总路程最短，而且不重复</a:t>
            </a:r>
          </a:p>
        </p:txBody>
      </p:sp>
      <p:pic>
        <p:nvPicPr>
          <p:cNvPr id="135172" name="Picture 3" descr="TS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26" y="4221088"/>
            <a:ext cx="3494087"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1393C3-09B7-485C-AE3C-ACD351F4CB6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6195" name="Text Box 2"/>
          <p:cNvSpPr txBox="1">
            <a:spLocks noChangeArrowheads="1"/>
          </p:cNvSpPr>
          <p:nvPr/>
        </p:nvSpPr>
        <p:spPr bwMode="auto">
          <a:xfrm>
            <a:off x="984633" y="1052736"/>
            <a:ext cx="8153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7、猴子和香蕉问题</a:t>
            </a:r>
          </a:p>
          <a:p>
            <a:pPr algn="just" eaLnBrk="1" hangingPunct="1">
              <a:lnSpc>
                <a:spcPct val="15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在一间房子里有一只猴子、一只箱子和一串香蕉。香蕉挂在天花板下面，猴子的高度不能直接摘到香蕉，但是可以利用箱子</a:t>
            </a:r>
          </a:p>
          <a:p>
            <a:pPr algn="just" eaLnBrk="1" hangingPunct="1">
              <a:lnSpc>
                <a:spcPct val="150000"/>
              </a:lnSpc>
              <a:spcBef>
                <a:spcPct val="50000"/>
              </a:spcBef>
              <a:buClrTx/>
              <a:buSzTx/>
              <a:buFont typeface="Wingdings" panose="05000000000000000000" pitchFamily="2" charset="2"/>
              <a:buChar char="§"/>
            </a:pPr>
            <a:r>
              <a:rPr lang="zh-CN" altLang="en-US" sz="2400" u="sng" dirty="0">
                <a:solidFill>
                  <a:srgbClr val="FF0000"/>
                </a:solidFill>
                <a:latin typeface="Tahoma" panose="020B0604030504040204" pitchFamily="34" charset="0"/>
                <a:ea typeface="宋体" panose="02010600030101010101" pitchFamily="2" charset="-122"/>
              </a:rPr>
              <a:t>问题</a:t>
            </a:r>
            <a:r>
              <a:rPr lang="zh-CN" altLang="en-US" sz="2400" dirty="0">
                <a:solidFill>
                  <a:srgbClr val="FF0000"/>
                </a:solidFill>
                <a:latin typeface="Tahoma" panose="020B0604030504040204" pitchFamily="34"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猴子如何才能摘到香蕉？</a:t>
            </a:r>
          </a:p>
        </p:txBody>
      </p:sp>
      <p:pic>
        <p:nvPicPr>
          <p:cNvPr id="136196" name="Picture 3" descr="minkey-bana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418" y="4188246"/>
            <a:ext cx="523081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53CED4E-3842-4EEB-8FA3-39BC3B471CB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7219" name="Text Box 2"/>
          <p:cNvSpPr txBox="1">
            <a:spLocks noChangeArrowheads="1"/>
          </p:cNvSpPr>
          <p:nvPr/>
        </p:nvSpPr>
        <p:spPr bwMode="auto">
          <a:xfrm>
            <a:off x="914400" y="980728"/>
            <a:ext cx="7924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8、一字棋问题</a:t>
            </a:r>
          </a:p>
          <a:p>
            <a:pPr algn="just" eaLnBrk="1" hangingPunct="1">
              <a:lnSpc>
                <a:spcPct val="15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一字棋是两人在3×3的方形棋盘上对垒，从空棋盘开始，双方轮流在棋盘上摆各自的棋子（黑与白，×和</a:t>
            </a:r>
            <a:r>
              <a:rPr lang="en-US" altLang="zh-CN" sz="2400" dirty="0">
                <a:latin typeface="Tahoma" panose="020B0604030504040204" pitchFamily="34" charset="0"/>
                <a:ea typeface="宋体" panose="02010600030101010101" pitchFamily="2" charset="-122"/>
              </a:rPr>
              <a:t>O），</a:t>
            </a:r>
            <a:r>
              <a:rPr lang="zh-CN" altLang="en-US" sz="2400" dirty="0">
                <a:latin typeface="Tahoma" panose="020B0604030504040204" pitchFamily="34" charset="0"/>
                <a:ea typeface="宋体" panose="02010600030101010101" pitchFamily="2" charset="-122"/>
              </a:rPr>
              <a:t>谁先成三子一线（横的、竖的、对角）者获胜</a:t>
            </a:r>
          </a:p>
        </p:txBody>
      </p:sp>
      <p:pic>
        <p:nvPicPr>
          <p:cNvPr id="137220" name="Picture 4" descr="yiciq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962400"/>
            <a:ext cx="3429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563CB5-C372-40A6-82CE-38641E781CC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pic>
        <p:nvPicPr>
          <p:cNvPr id="138243" name="Picture 2" descr="queen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505200"/>
            <a:ext cx="2857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Text Box 3"/>
          <p:cNvSpPr txBox="1">
            <a:spLocks noChangeArrowheads="1"/>
          </p:cNvSpPr>
          <p:nvPr/>
        </p:nvSpPr>
        <p:spPr bwMode="auto">
          <a:xfrm>
            <a:off x="914400" y="1012825"/>
            <a:ext cx="76962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9、四皇后问题与八皇后问题</a:t>
            </a:r>
            <a:endParaRPr lang="en-US" altLang="zh-CN" sz="3200" dirty="0">
              <a:latin typeface="Tahoma" panose="020B0604030504040204" pitchFamily="34" charset="0"/>
              <a:ea typeface="宋体" panose="02010600030101010101" pitchFamily="2" charset="-122"/>
            </a:endParaRPr>
          </a:p>
          <a:p>
            <a:pPr eaLnBrk="1" hangingPunct="1">
              <a:lnSpc>
                <a:spcPct val="150000"/>
              </a:lnSpc>
              <a:spcBef>
                <a:spcPct val="50000"/>
              </a:spcBef>
              <a:buClrTx/>
              <a:buSzTx/>
              <a:buFont typeface="Wingdings" panose="05000000000000000000" pitchFamily="2" charset="2"/>
              <a:buChar char="§"/>
            </a:pPr>
            <a:r>
              <a:rPr lang="zh-CN" altLang="en-US" sz="2400" dirty="0">
                <a:latin typeface="宋体" panose="02010600030101010101" pitchFamily="2" charset="-122"/>
                <a:ea typeface="宋体" panose="02010600030101010101" pitchFamily="2" charset="-122"/>
              </a:rPr>
              <a:t>在</a:t>
            </a:r>
            <a:r>
              <a:rPr lang="zh-CN" altLang="en-US" sz="2400" dirty="0">
                <a:latin typeface="Tahoma" panose="020B0604030504040204" pitchFamily="34" charset="0"/>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zh-CN" altLang="en-US" sz="2400" dirty="0">
                <a:latin typeface="Tahoma" panose="020B0604030504040204" pitchFamily="34" charset="0"/>
                <a:ea typeface="宋体" panose="02010600030101010101" pitchFamily="2" charset="-122"/>
              </a:rPr>
              <a:t>4</a:t>
            </a:r>
            <a:r>
              <a:rPr lang="zh-CN" altLang="en-US" sz="2400" dirty="0">
                <a:latin typeface="宋体" panose="02010600030101010101" pitchFamily="2" charset="-122"/>
                <a:ea typeface="宋体" panose="02010600030101010101" pitchFamily="2" charset="-122"/>
              </a:rPr>
              <a:t>的棋盘上放四个皇后，使得没有任意两个皇后在同一条直线上（包括斜线上）。</a:t>
            </a:r>
            <a:endParaRPr lang="zh-CN" altLang="en-US" sz="2400" dirty="0">
              <a:latin typeface="Tahoma" panose="020B0604030504040204" pitchFamily="34" charset="0"/>
              <a:ea typeface="宋体" panose="02010600030101010101" pitchFamily="2" charset="-122"/>
            </a:endParaRPr>
          </a:p>
          <a:p>
            <a:pPr marL="0" lvl="1">
              <a:spcBef>
                <a:spcPct val="0"/>
              </a:spcBef>
              <a:buClrTx/>
              <a:buSzTx/>
              <a:buFont typeface="Wingdings" panose="05000000000000000000" pitchFamily="2" charset="2"/>
              <a:buNone/>
            </a:pPr>
            <a:r>
              <a:rPr lang="zh-CN" altLang="en-US" dirty="0">
                <a:latin typeface="宋体" panose="02010600030101010101" pitchFamily="2" charset="-122"/>
                <a:ea typeface="宋体" panose="02010600030101010101" pitchFamily="2" charset="-122"/>
              </a:rPr>
              <a:t>       </a:t>
            </a:r>
            <a:endParaRPr lang="zh-CN" altLang="en-US"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a:t>
            </a:r>
            <a:r>
              <a:rPr lang="zh-CN" altLang="en-US" b="1" dirty="0"/>
              <a:t>个皇后的</a:t>
            </a:r>
            <a:r>
              <a:rPr lang="zh-CN" altLang="en-US" b="1" dirty="0" smtClean="0"/>
              <a:t>问题</a:t>
            </a:r>
            <a:endParaRPr lang="zh-CN" altLang="en-US" dirty="0"/>
          </a:p>
        </p:txBody>
      </p:sp>
      <p:sp>
        <p:nvSpPr>
          <p:cNvPr id="3" name="内容占位符 2"/>
          <p:cNvSpPr>
            <a:spLocks noGrp="1"/>
          </p:cNvSpPr>
          <p:nvPr>
            <p:ph idx="1"/>
          </p:nvPr>
        </p:nvSpPr>
        <p:spPr>
          <a:xfrm>
            <a:off x="755576" y="2017712"/>
            <a:ext cx="8199512" cy="4764088"/>
          </a:xfrm>
        </p:spPr>
        <p:txBody>
          <a:bodyPr/>
          <a:lstStyle/>
          <a:p>
            <a:r>
              <a:rPr lang="zh-CN" altLang="en-US" dirty="0"/>
              <a:t>中新网</a:t>
            </a:r>
            <a:r>
              <a:rPr lang="en-US" altLang="zh-CN" dirty="0"/>
              <a:t>9</a:t>
            </a:r>
            <a:r>
              <a:rPr lang="zh-CN" altLang="en-US" dirty="0"/>
              <a:t>月</a:t>
            </a:r>
            <a:r>
              <a:rPr lang="en-US" altLang="zh-CN" dirty="0"/>
              <a:t>3</a:t>
            </a:r>
            <a:r>
              <a:rPr lang="zh-CN" altLang="en-US" dirty="0"/>
              <a:t>日电 据外媒报道，英国圣安德鲁斯大学的一些研究者们出价</a:t>
            </a:r>
            <a:r>
              <a:rPr lang="en-US" altLang="zh-CN" dirty="0"/>
              <a:t>100</a:t>
            </a:r>
            <a:r>
              <a:rPr lang="zh-CN" altLang="en-US" dirty="0"/>
              <a:t>万美元，悬赏能够解决象棋疑难问题的人</a:t>
            </a:r>
            <a:r>
              <a:rPr lang="zh-CN" altLang="en-US" dirty="0" smtClean="0"/>
              <a:t>。</a:t>
            </a:r>
            <a:endParaRPr lang="en-US" altLang="zh-CN" dirty="0" smtClean="0"/>
          </a:p>
          <a:p>
            <a:r>
              <a:rPr lang="zh-CN" altLang="en-US" dirty="0"/>
              <a:t>在增加难度条件设置的情况下</a:t>
            </a:r>
            <a:r>
              <a:rPr lang="en-US" altLang="zh-CN" dirty="0"/>
              <a:t>(</a:t>
            </a:r>
            <a:r>
              <a:rPr lang="zh-CN" altLang="en-US" dirty="0"/>
              <a:t>通过增加棋盘区域和棋子数量的方法增加难度</a:t>
            </a:r>
            <a:r>
              <a:rPr lang="en-US" altLang="zh-CN" dirty="0"/>
              <a:t>)</a:t>
            </a:r>
            <a:r>
              <a:rPr lang="zh-CN" altLang="en-US" dirty="0"/>
              <a:t>，只有电脑能够解决这一问题。但当棋盘大小的面积增加到</a:t>
            </a:r>
            <a:r>
              <a:rPr lang="en-US" altLang="zh-CN" dirty="0"/>
              <a:t>1000</a:t>
            </a:r>
            <a:r>
              <a:rPr lang="zh-CN" altLang="en-US" dirty="0"/>
              <a:t>个格子的时候，软件就停止运转了</a:t>
            </a:r>
            <a:r>
              <a:rPr lang="zh-CN" altLang="en-US" dirty="0" smtClean="0"/>
              <a:t>。</a:t>
            </a:r>
            <a:endParaRPr lang="en-US" altLang="zh-CN" dirty="0" smtClean="0"/>
          </a:p>
          <a:p>
            <a:r>
              <a:rPr lang="zh-CN" altLang="en-US" dirty="0"/>
              <a:t>所以学者们建议所有希望尝试解决这个问题的人可以试一试，想出算法解决这一问题，或者是证明这一问题无解。</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129</a:t>
            </a:fld>
            <a:endParaRPr lang="en-US" altLang="zh-CN"/>
          </a:p>
        </p:txBody>
      </p:sp>
    </p:spTree>
    <p:extLst>
      <p:ext uri="{BB962C8B-B14F-4D97-AF65-F5344CB8AC3E}">
        <p14:creationId xmlns:p14="http://schemas.microsoft.com/office/powerpoint/2010/main" val="1567733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46163" y="620713"/>
            <a:ext cx="7793037" cy="1143000"/>
          </a:xfrm>
        </p:spPr>
        <p:txBody>
          <a:bodyPr/>
          <a:lstStyle/>
          <a:p>
            <a:pPr eaLnBrk="1" hangingPunct="1"/>
            <a:r>
              <a:rPr lang="zh-CN" altLang="en-US" smtClean="0"/>
              <a:t>第</a:t>
            </a:r>
            <a:r>
              <a:rPr lang="en-US" altLang="zh-CN" smtClean="0">
                <a:latin typeface="华文新魏" panose="02010800040101010101" pitchFamily="2" charset="-122"/>
              </a:rPr>
              <a:t>2</a:t>
            </a:r>
            <a:r>
              <a:rPr lang="zh-CN" altLang="en-US" smtClean="0"/>
              <a:t>章 知识表示</a:t>
            </a:r>
          </a:p>
        </p:txBody>
      </p:sp>
      <p:sp>
        <p:nvSpPr>
          <p:cNvPr id="17411"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B5A7303-2D64-4311-8646-21909C98CA2F}"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279C13-E18D-4561-B7F7-192930AFFA3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13</a:t>
            </a:fld>
            <a:endParaRPr kumimoji="0" lang="en-US" altLang="zh-CN" sz="1400" smtClean="0">
              <a:latin typeface="Tahoma" panose="020B0604030504040204" pitchFamily="34" charset="0"/>
              <a:ea typeface="宋体" panose="02010600030101010101" pitchFamily="2" charset="-122"/>
            </a:endParaRPr>
          </a:p>
        </p:txBody>
      </p:sp>
      <p:sp>
        <p:nvSpPr>
          <p:cNvPr id="7" name="Rectangle 6"/>
          <p:cNvSpPr txBox="1">
            <a:spLocks noChangeArrowheads="1"/>
          </p:cNvSpPr>
          <p:nvPr/>
        </p:nvSpPr>
        <p:spPr bwMode="auto">
          <a:xfrm>
            <a:off x="611188" y="2708275"/>
            <a:ext cx="3962400" cy="381000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smtClean="0">
                <a:latin typeface="华文新魏" pitchFamily="2" charset="-122"/>
                <a:ea typeface="华文新魏" pitchFamily="2" charset="-122"/>
              </a:rPr>
              <a:t>非结构化方法</a:t>
            </a:r>
            <a:endParaRPr lang="en-US" altLang="zh-CN" sz="3200" kern="0" dirty="0" smtClean="0">
              <a:latin typeface="华文新魏" pitchFamily="2" charset="-122"/>
              <a:ea typeface="华文新魏" pitchFamily="2" charset="-122"/>
            </a:endParaRPr>
          </a:p>
          <a:p>
            <a:pPr marL="914400" lvl="1" indent="-457200" eaLnBrk="1" hangingPunct="1">
              <a:spcBef>
                <a:spcPct val="20000"/>
              </a:spcBef>
              <a:buClr>
                <a:srgbClr val="FF0000"/>
              </a:buClr>
              <a:buSzPct val="60000"/>
              <a:buFont typeface="Wingdings" panose="05000000000000000000" pitchFamily="2" charset="2"/>
              <a:buChar char="n"/>
              <a:defRPr/>
            </a:pPr>
            <a:r>
              <a:rPr lang="zh-CN" altLang="en-US" sz="3200" kern="0" dirty="0" smtClean="0">
                <a:latin typeface="华文新魏" pitchFamily="2" charset="-122"/>
                <a:ea typeface="华文新魏" pitchFamily="2" charset="-122"/>
              </a:rPr>
              <a:t>状态空间表示</a:t>
            </a:r>
            <a:endParaRPr lang="zh-CN" altLang="en-US" sz="3200" kern="0" dirty="0">
              <a:latin typeface="华文新魏" pitchFamily="2" charset="-122"/>
              <a:ea typeface="华文新魏" pitchFamily="2" charset="-122"/>
            </a:endParaRPr>
          </a:p>
          <a:p>
            <a:pPr marL="742950" lvl="1" indent="-285750" eaLnBrk="1" hangingPunct="1">
              <a:spcBef>
                <a:spcPct val="20000"/>
              </a:spcBef>
              <a:buClr>
                <a:srgbClr val="FF0000"/>
              </a:buClr>
              <a:buSzPct val="60000"/>
              <a:buFont typeface="Wingdings" pitchFamily="2" charset="2"/>
              <a:buChar char="n"/>
              <a:defRPr/>
            </a:pPr>
            <a:r>
              <a:rPr lang="zh-CN" altLang="en-US" sz="3200" kern="0" dirty="0">
                <a:latin typeface="华文新魏" pitchFamily="2" charset="-122"/>
                <a:ea typeface="华文新魏" pitchFamily="2" charset="-122"/>
              </a:rPr>
              <a:t>问题</a:t>
            </a:r>
            <a:r>
              <a:rPr lang="zh-CN" altLang="en-US" sz="3200" kern="0" dirty="0" smtClean="0">
                <a:latin typeface="华文新魏" pitchFamily="2" charset="-122"/>
                <a:ea typeface="华文新魏" pitchFamily="2" charset="-122"/>
              </a:rPr>
              <a:t>规约</a:t>
            </a:r>
            <a:r>
              <a:rPr lang="zh-CN" altLang="en-US" sz="3200" kern="0" dirty="0">
                <a:latin typeface="华文新魏" pitchFamily="2" charset="-122"/>
                <a:ea typeface="华文新魏" pitchFamily="2" charset="-122"/>
              </a:rPr>
              <a:t>表示</a:t>
            </a:r>
          </a:p>
          <a:p>
            <a:pPr marL="742950" lvl="1" indent="-285750" eaLnBrk="1" hangingPunct="1">
              <a:spcBef>
                <a:spcPct val="20000"/>
              </a:spcBef>
              <a:buClr>
                <a:srgbClr val="FF0000"/>
              </a:buClr>
              <a:buSzPct val="60000"/>
              <a:buFont typeface="Wingdings" pitchFamily="2" charset="2"/>
              <a:buChar char="n"/>
              <a:defRPr/>
            </a:pPr>
            <a:r>
              <a:rPr lang="zh-CN" altLang="en-US" sz="3200" kern="0" dirty="0">
                <a:latin typeface="华文新魏" pitchFamily="2" charset="-122"/>
                <a:ea typeface="华文新魏" pitchFamily="2" charset="-122"/>
              </a:rPr>
              <a:t>谓词逻辑</a:t>
            </a:r>
            <a:r>
              <a:rPr lang="zh-CN" altLang="en-US" sz="3200" kern="0" dirty="0" smtClean="0">
                <a:latin typeface="华文新魏" pitchFamily="2" charset="-122"/>
                <a:ea typeface="华文新魏" pitchFamily="2" charset="-122"/>
              </a:rPr>
              <a:t>表示</a:t>
            </a:r>
            <a:endParaRPr lang="zh-CN" altLang="en-US" sz="2800" kern="0" dirty="0">
              <a:latin typeface="华文新魏" pitchFamily="2" charset="-122"/>
              <a:ea typeface="华文新魏" pitchFamily="2" charset="-122"/>
            </a:endParaRPr>
          </a:p>
        </p:txBody>
      </p:sp>
      <p:sp>
        <p:nvSpPr>
          <p:cNvPr id="17414" name="Rectangle 7"/>
          <p:cNvSpPr>
            <a:spLocks noChangeArrowheads="1"/>
          </p:cNvSpPr>
          <p:nvPr/>
        </p:nvSpPr>
        <p:spPr bwMode="auto">
          <a:xfrm>
            <a:off x="4572000" y="2636838"/>
            <a:ext cx="4267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r>
              <a:rPr lang="zh-CN" altLang="en-US" sz="3200" dirty="0" smtClean="0">
                <a:latin typeface="华文新魏" panose="02010800040101010101" pitchFamily="2" charset="-122"/>
              </a:rPr>
              <a:t>结构化方法</a:t>
            </a:r>
          </a:p>
          <a:p>
            <a:pPr lvl="1" eaLnBrk="1" hangingPunct="1">
              <a:buClr>
                <a:srgbClr val="FF0000"/>
              </a:buClr>
              <a:buSzPct val="60000"/>
              <a:buFont typeface="Wingdings" panose="05000000000000000000" pitchFamily="2" charset="2"/>
              <a:buChar char="n"/>
            </a:pPr>
            <a:r>
              <a:rPr lang="zh-CN" altLang="en-US" sz="3200" dirty="0" smtClean="0">
                <a:latin typeface="华文新魏" panose="02010800040101010101" pitchFamily="2" charset="-122"/>
              </a:rPr>
              <a:t>语义网络</a:t>
            </a:r>
            <a:r>
              <a:rPr lang="zh-CN" altLang="en-US" sz="3200" kern="0" dirty="0">
                <a:latin typeface="华文新魏" pitchFamily="2" charset="-122"/>
              </a:rPr>
              <a:t>表示</a:t>
            </a:r>
            <a:endParaRPr lang="zh-CN" altLang="en-US" sz="3200" dirty="0">
              <a:latin typeface="华文新魏" panose="02010800040101010101" pitchFamily="2" charset="-122"/>
            </a:endParaRPr>
          </a:p>
          <a:p>
            <a:pPr lvl="1" eaLnBrk="1" hangingPunct="1">
              <a:buClr>
                <a:srgbClr val="FF0000"/>
              </a:buClr>
              <a:buSzPct val="60000"/>
              <a:buFont typeface="Wingdings" panose="05000000000000000000" pitchFamily="2" charset="2"/>
              <a:buChar char="n"/>
            </a:pPr>
            <a:r>
              <a:rPr lang="zh-CN" altLang="en-US" sz="3200" dirty="0">
                <a:latin typeface="华文新魏" panose="02010800040101010101" pitchFamily="2" charset="-122"/>
              </a:rPr>
              <a:t>框架表示</a:t>
            </a:r>
          </a:p>
          <a:p>
            <a:pPr lvl="1" eaLnBrk="1" hangingPunct="1">
              <a:buClr>
                <a:srgbClr val="FF0000"/>
              </a:buClr>
              <a:buSzPct val="60000"/>
              <a:buFont typeface="Wingdings" panose="05000000000000000000" pitchFamily="2" charset="2"/>
              <a:buChar char="n"/>
            </a:pPr>
            <a:r>
              <a:rPr lang="zh-CN" altLang="en-US" sz="3200" dirty="0" smtClean="0">
                <a:latin typeface="华文新魏" panose="02010800040101010101" pitchFamily="2" charset="-122"/>
              </a:rPr>
              <a:t>过程</a:t>
            </a:r>
            <a:r>
              <a:rPr lang="zh-CN" altLang="en-US" sz="3200" dirty="0">
                <a:latin typeface="华文新魏" panose="02010800040101010101" pitchFamily="2" charset="-122"/>
              </a:rPr>
              <a:t>表示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2FE78D-2D0F-4BE4-96D0-87F86757EF8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39267" name="Text Box 5"/>
          <p:cNvSpPr txBox="1">
            <a:spLocks noChangeArrowheads="1"/>
          </p:cNvSpPr>
          <p:nvPr/>
        </p:nvSpPr>
        <p:spPr bwMode="auto">
          <a:xfrm>
            <a:off x="755576" y="1061244"/>
            <a:ext cx="79200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Tx/>
              <a:buSzTx/>
              <a:buFont typeface="Wingdings" panose="05000000000000000000" pitchFamily="2" charset="2"/>
              <a:buNone/>
            </a:pPr>
            <a:r>
              <a:rPr lang="en-US" altLang="zh-CN" sz="3200" dirty="0">
                <a:latin typeface="Tahoma" panose="020B0604030504040204" pitchFamily="34" charset="0"/>
                <a:ea typeface="宋体" panose="02010600030101010101" pitchFamily="2" charset="-122"/>
              </a:rPr>
              <a:t>10</a:t>
            </a:r>
            <a:r>
              <a:rPr lang="zh-CN" altLang="en-US" sz="3200" dirty="0">
                <a:latin typeface="Tahoma" panose="020B0604030504040204" pitchFamily="34" charset="0"/>
                <a:ea typeface="宋体" panose="02010600030101010101" pitchFamily="2" charset="-122"/>
              </a:rPr>
              <a:t>、最优化问题 </a:t>
            </a:r>
          </a:p>
          <a:p>
            <a:pPr eaLnBrk="1" hangingPunct="1">
              <a:lnSpc>
                <a:spcPct val="150000"/>
              </a:lnSpc>
              <a:spcBef>
                <a:spcPct val="50000"/>
              </a:spcBef>
              <a:buClrTx/>
              <a:buSzTx/>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      寻找一个非线性函数的局部最大点、全局最大点</a:t>
            </a:r>
          </a:p>
        </p:txBody>
      </p:sp>
      <p:pic>
        <p:nvPicPr>
          <p:cNvPr id="13926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492375"/>
            <a:ext cx="561657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893763" y="404813"/>
            <a:ext cx="7793037" cy="1143000"/>
          </a:xfrm>
        </p:spPr>
        <p:txBody>
          <a:bodyPr/>
          <a:lstStyle/>
          <a:p>
            <a:r>
              <a:rPr lang="zh-CN" altLang="en-US" smtClean="0"/>
              <a:t>实验项目</a:t>
            </a:r>
          </a:p>
        </p:txBody>
      </p:sp>
      <p:sp>
        <p:nvSpPr>
          <p:cNvPr id="2355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DFC20D-41E7-4B3B-BFCF-82C9E7008BBB}"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131</a:t>
            </a:fld>
            <a:endParaRPr kumimoji="0" lang="en-US" altLang="zh-CN" sz="1400" smtClean="0">
              <a:latin typeface="Tahoma" panose="020B0604030504040204" pitchFamily="34" charset="0"/>
              <a:ea typeface="宋体" panose="02010600030101010101" pitchFamily="2" charset="-122"/>
            </a:endParaRPr>
          </a:p>
        </p:txBody>
      </p:sp>
      <p:graphicFrame>
        <p:nvGraphicFramePr>
          <p:cNvPr id="5" name="表格 4"/>
          <p:cNvGraphicFramePr>
            <a:graphicFrameLocks noGrp="1"/>
          </p:cNvGraphicFramePr>
          <p:nvPr/>
        </p:nvGraphicFramePr>
        <p:xfrm>
          <a:off x="61913" y="1844675"/>
          <a:ext cx="9036050" cy="4679946"/>
        </p:xfrm>
        <a:graphic>
          <a:graphicData uri="http://schemas.openxmlformats.org/drawingml/2006/table">
            <a:tbl>
              <a:tblPr firstRow="1" bandRow="1">
                <a:tableStyleId>{5C22544A-7EE6-4342-B048-85BDC9FD1C3A}</a:tableStyleId>
              </a:tblPr>
              <a:tblGrid>
                <a:gridCol w="1008062">
                  <a:extLst>
                    <a:ext uri="{9D8B030D-6E8A-4147-A177-3AD203B41FA5}">
                      <a16:colId xmlns="" xmlns:a16="http://schemas.microsoft.com/office/drawing/2014/main" val="20000"/>
                    </a:ext>
                  </a:extLst>
                </a:gridCol>
                <a:gridCol w="3120454">
                  <a:extLst>
                    <a:ext uri="{9D8B030D-6E8A-4147-A177-3AD203B41FA5}">
                      <a16:colId xmlns="" xmlns:a16="http://schemas.microsoft.com/office/drawing/2014/main" val="20001"/>
                    </a:ext>
                  </a:extLst>
                </a:gridCol>
                <a:gridCol w="4907534">
                  <a:extLst>
                    <a:ext uri="{9D8B030D-6E8A-4147-A177-3AD203B41FA5}">
                      <a16:colId xmlns="" xmlns:a16="http://schemas.microsoft.com/office/drawing/2014/main" val="20002"/>
                    </a:ext>
                  </a:extLst>
                </a:gridCol>
              </a:tblGrid>
              <a:tr h="519994">
                <a:tc>
                  <a:txBody>
                    <a:bodyPr/>
                    <a:lstStyle/>
                    <a:p>
                      <a:r>
                        <a:rPr lang="zh-CN" altLang="en-US" sz="2000" dirty="0" smtClean="0">
                          <a:solidFill>
                            <a:schemeClr val="tx1"/>
                          </a:solidFill>
                        </a:rPr>
                        <a:t>序号</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实验名称</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实验内容</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0"/>
                  </a:ext>
                </a:extLst>
              </a:tr>
              <a:tr h="519994">
                <a:tc>
                  <a:txBody>
                    <a:bodyPr/>
                    <a:lstStyle/>
                    <a:p>
                      <a:r>
                        <a:rPr lang="en-US" altLang="zh-CN" sz="2000" dirty="0" smtClean="0">
                          <a:solidFill>
                            <a:schemeClr val="tx1"/>
                          </a:solidFill>
                        </a:rPr>
                        <a:t>1</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产生式系统应用</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设计知识库，实现系统的识别和分类</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1"/>
                  </a:ext>
                </a:extLst>
              </a:tr>
              <a:tr h="519994">
                <a:tc>
                  <a:txBody>
                    <a:bodyPr/>
                    <a:lstStyle/>
                    <a:p>
                      <a:r>
                        <a:rPr lang="en-US" altLang="zh-CN" sz="2000" dirty="0" smtClean="0">
                          <a:solidFill>
                            <a:schemeClr val="tx1"/>
                          </a:solidFill>
                        </a:rPr>
                        <a:t>2</a:t>
                      </a:r>
                      <a:endParaRPr lang="zh-CN" altLang="en-US" sz="2000" dirty="0">
                        <a:solidFill>
                          <a:schemeClr val="tx1"/>
                        </a:solidFill>
                      </a:endParaRPr>
                    </a:p>
                  </a:txBody>
                  <a:tcPr marL="91435" marR="91435" marT="45714" marB="45714"/>
                </a:tc>
                <a:tc>
                  <a:txBody>
                    <a:bodyPr/>
                    <a:lstStyle/>
                    <a:p>
                      <a:r>
                        <a:rPr lang="en-US" altLang="zh-CN" sz="2000" dirty="0" smtClean="0">
                          <a:solidFill>
                            <a:schemeClr val="tx1"/>
                          </a:solidFill>
                        </a:rPr>
                        <a:t>A*</a:t>
                      </a:r>
                      <a:r>
                        <a:rPr lang="zh-CN" altLang="en-US" sz="2000" dirty="0" smtClean="0">
                          <a:solidFill>
                            <a:schemeClr val="tx1"/>
                          </a:solidFill>
                        </a:rPr>
                        <a:t>算法应用</a:t>
                      </a:r>
                      <a:r>
                        <a:rPr lang="en-US" altLang="zh-CN" sz="2000" kern="1200" dirty="0" smtClean="0">
                          <a:solidFill>
                            <a:schemeClr val="dk1"/>
                          </a:solidFill>
                          <a:effectLst/>
                          <a:latin typeface="+mn-lt"/>
                          <a:ea typeface="+mn-ea"/>
                          <a:cs typeface="+mn-cs"/>
                        </a:rPr>
                        <a:t>I  </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设计与实现求解</a:t>
                      </a:r>
                      <a:r>
                        <a:rPr lang="en-US" altLang="zh-CN" sz="2000" dirty="0" smtClean="0">
                          <a:solidFill>
                            <a:schemeClr val="tx1"/>
                          </a:solidFill>
                        </a:rPr>
                        <a:t>N</a:t>
                      </a:r>
                      <a:r>
                        <a:rPr lang="zh-CN" altLang="en-US" sz="2000" dirty="0" smtClean="0">
                          <a:solidFill>
                            <a:schemeClr val="tx1"/>
                          </a:solidFill>
                        </a:rPr>
                        <a:t>数码问题的</a:t>
                      </a:r>
                      <a:r>
                        <a:rPr lang="en-US" altLang="zh-CN" sz="2000" dirty="0" smtClean="0">
                          <a:solidFill>
                            <a:schemeClr val="tx1"/>
                          </a:solidFill>
                        </a:rPr>
                        <a:t>A*</a:t>
                      </a:r>
                      <a:r>
                        <a:rPr lang="zh-CN" altLang="en-US" sz="2000" dirty="0" smtClean="0">
                          <a:solidFill>
                            <a:schemeClr val="tx1"/>
                          </a:solidFill>
                        </a:rPr>
                        <a:t>算法</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2"/>
                  </a:ext>
                </a:extLst>
              </a:tr>
              <a:tr h="519994">
                <a:tc>
                  <a:txBody>
                    <a:bodyPr/>
                    <a:lstStyle/>
                    <a:p>
                      <a:r>
                        <a:rPr lang="en-US" altLang="zh-CN" sz="2000" dirty="0" smtClean="0">
                          <a:solidFill>
                            <a:schemeClr val="tx1"/>
                          </a:solidFill>
                        </a:rPr>
                        <a:t>3</a:t>
                      </a:r>
                      <a:endParaRPr lang="zh-CN" altLang="en-US" sz="2000" dirty="0">
                        <a:solidFill>
                          <a:schemeClr val="tx1"/>
                        </a:solidFill>
                      </a:endParaRPr>
                    </a:p>
                  </a:txBody>
                  <a:tcPr marL="91435" marR="91435"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A*</a:t>
                      </a:r>
                      <a:r>
                        <a:rPr lang="zh-CN" altLang="en-US" sz="2000" dirty="0" smtClean="0">
                          <a:solidFill>
                            <a:schemeClr val="tx1"/>
                          </a:solidFill>
                        </a:rPr>
                        <a:t>算法应用</a:t>
                      </a:r>
                      <a:r>
                        <a:rPr lang="en-US" altLang="zh-CN" sz="2000" kern="1200" dirty="0" smtClean="0">
                          <a:solidFill>
                            <a:schemeClr val="dk1"/>
                          </a:solidFill>
                          <a:effectLst/>
                          <a:latin typeface="+mn-lt"/>
                          <a:ea typeface="+mn-ea"/>
                          <a:cs typeface="+mn-cs"/>
                        </a:rPr>
                        <a:t> II</a:t>
                      </a:r>
                      <a:endParaRPr lang="zh-CN" altLang="en-US" sz="2000" dirty="0">
                        <a:solidFill>
                          <a:schemeClr val="tx1"/>
                        </a:solidFill>
                      </a:endParaRPr>
                    </a:p>
                  </a:txBody>
                  <a:tcPr marL="91435" marR="91435"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设计与实现求解迷宫问题的</a:t>
                      </a:r>
                      <a:r>
                        <a:rPr lang="en-US" altLang="zh-CN" sz="2000" dirty="0" smtClean="0">
                          <a:solidFill>
                            <a:schemeClr val="tx1"/>
                          </a:solidFill>
                        </a:rPr>
                        <a:t>A*</a:t>
                      </a:r>
                      <a:r>
                        <a:rPr lang="zh-CN" altLang="en-US" sz="2000" dirty="0" smtClean="0">
                          <a:solidFill>
                            <a:schemeClr val="tx1"/>
                          </a:solidFill>
                        </a:rPr>
                        <a:t>算法</a:t>
                      </a:r>
                    </a:p>
                  </a:txBody>
                  <a:tcPr marL="91435" marR="91435" marT="45714" marB="45714"/>
                </a:tc>
                <a:extLst>
                  <a:ext uri="{0D108BD9-81ED-4DB2-BD59-A6C34878D82A}">
                    <a16:rowId xmlns="" xmlns:a16="http://schemas.microsoft.com/office/drawing/2014/main" val="10003"/>
                  </a:ext>
                </a:extLst>
              </a:tr>
              <a:tr h="519994">
                <a:tc>
                  <a:txBody>
                    <a:bodyPr/>
                    <a:lstStyle/>
                    <a:p>
                      <a:r>
                        <a:rPr lang="en-US" altLang="zh-CN" sz="2000" dirty="0" smtClean="0">
                          <a:solidFill>
                            <a:schemeClr val="tx1"/>
                          </a:solidFill>
                        </a:rPr>
                        <a:t>4</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遗传算法应用</a:t>
                      </a:r>
                      <a:r>
                        <a:rPr lang="en-US" altLang="zh-CN" sz="2000" kern="1200" dirty="0" smtClean="0">
                          <a:solidFill>
                            <a:schemeClr val="dk1"/>
                          </a:solidFill>
                          <a:effectLst/>
                          <a:latin typeface="+mn-lt"/>
                          <a:ea typeface="+mn-ea"/>
                          <a:cs typeface="+mn-cs"/>
                        </a:rPr>
                        <a:t>I </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求函数的最大（最小）值</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4"/>
                  </a:ext>
                </a:extLst>
              </a:tr>
              <a:tr h="519994">
                <a:tc>
                  <a:txBody>
                    <a:bodyPr/>
                    <a:lstStyle/>
                    <a:p>
                      <a:r>
                        <a:rPr lang="en-US" altLang="zh-CN" sz="2000" dirty="0" smtClean="0">
                          <a:solidFill>
                            <a:schemeClr val="tx1"/>
                          </a:solidFill>
                        </a:rPr>
                        <a:t>5</a:t>
                      </a:r>
                      <a:endParaRPr lang="zh-CN" altLang="en-US" sz="2000" dirty="0">
                        <a:solidFill>
                          <a:schemeClr val="tx1"/>
                        </a:solidFill>
                      </a:endParaRPr>
                    </a:p>
                  </a:txBody>
                  <a:tcPr marL="91435" marR="91435"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遗传算法应用</a:t>
                      </a:r>
                      <a:r>
                        <a:rPr lang="en-US" altLang="zh-CN" sz="2000" kern="1200" dirty="0" smtClean="0">
                          <a:solidFill>
                            <a:schemeClr val="dk1"/>
                          </a:solidFill>
                          <a:effectLst/>
                          <a:latin typeface="+mn-lt"/>
                          <a:ea typeface="+mn-ea"/>
                          <a:cs typeface="+mn-cs"/>
                        </a:rPr>
                        <a:t>II</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求解不同城市规模的</a:t>
                      </a:r>
                      <a:r>
                        <a:rPr lang="en-US" altLang="zh-CN" sz="2000" dirty="0" smtClean="0">
                          <a:solidFill>
                            <a:schemeClr val="tx1"/>
                          </a:solidFill>
                        </a:rPr>
                        <a:t>TSP</a:t>
                      </a:r>
                      <a:r>
                        <a:rPr lang="zh-CN" altLang="en-US" sz="2000" dirty="0" smtClean="0">
                          <a:solidFill>
                            <a:schemeClr val="tx1"/>
                          </a:solidFill>
                        </a:rPr>
                        <a:t>问题</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5"/>
                  </a:ext>
                </a:extLst>
              </a:tr>
              <a:tr h="519994">
                <a:tc>
                  <a:txBody>
                    <a:bodyPr/>
                    <a:lstStyle/>
                    <a:p>
                      <a:r>
                        <a:rPr lang="en-US" altLang="zh-CN" sz="2000" dirty="0" smtClean="0">
                          <a:solidFill>
                            <a:schemeClr val="tx1"/>
                          </a:solidFill>
                        </a:rPr>
                        <a:t>6</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基于神经网络的模式识别</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基于</a:t>
                      </a:r>
                      <a:r>
                        <a:rPr lang="en-US" altLang="zh-CN" sz="2000" dirty="0" smtClean="0">
                          <a:solidFill>
                            <a:schemeClr val="tx1"/>
                          </a:solidFill>
                        </a:rPr>
                        <a:t>BP</a:t>
                      </a:r>
                      <a:r>
                        <a:rPr lang="zh-CN" altLang="en-US" sz="2000" dirty="0" smtClean="0">
                          <a:solidFill>
                            <a:schemeClr val="tx1"/>
                          </a:solidFill>
                        </a:rPr>
                        <a:t>神经网络的数字识别系统</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6"/>
                  </a:ext>
                </a:extLst>
              </a:tr>
              <a:tr h="519994">
                <a:tc>
                  <a:txBody>
                    <a:bodyPr/>
                    <a:lstStyle/>
                    <a:p>
                      <a:r>
                        <a:rPr lang="en-US" altLang="zh-CN" sz="2000" dirty="0" smtClean="0">
                          <a:solidFill>
                            <a:schemeClr val="tx1"/>
                          </a:solidFill>
                        </a:rPr>
                        <a:t>7</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基于神经网络的优化计算</a:t>
                      </a:r>
                      <a:endParaRPr lang="zh-CN" altLang="en-US" sz="2000" dirty="0">
                        <a:solidFill>
                          <a:schemeClr val="tx1"/>
                        </a:solidFill>
                      </a:endParaRPr>
                    </a:p>
                  </a:txBody>
                  <a:tcPr marL="91435" marR="91435" marT="45714" marB="45714"/>
                </a:tc>
                <a:tc>
                  <a:txBody>
                    <a:bodyPr/>
                    <a:lstStyle/>
                    <a:p>
                      <a:r>
                        <a:rPr lang="zh-CN" altLang="en-US" sz="2000" dirty="0" smtClean="0">
                          <a:solidFill>
                            <a:schemeClr val="tx1"/>
                          </a:solidFill>
                        </a:rPr>
                        <a:t>求解</a:t>
                      </a:r>
                      <a:r>
                        <a:rPr lang="en-US" altLang="zh-CN" sz="2000" dirty="0" smtClean="0">
                          <a:solidFill>
                            <a:schemeClr val="tx1"/>
                          </a:solidFill>
                        </a:rPr>
                        <a:t>TSP</a:t>
                      </a:r>
                      <a:r>
                        <a:rPr lang="zh-CN" altLang="en-US" sz="2000" dirty="0" smtClean="0">
                          <a:solidFill>
                            <a:schemeClr val="tx1"/>
                          </a:solidFill>
                        </a:rPr>
                        <a:t>问题的连续</a:t>
                      </a:r>
                      <a:r>
                        <a:rPr lang="en-US" altLang="zh-CN" sz="2000" dirty="0" smtClean="0">
                          <a:solidFill>
                            <a:schemeClr val="tx1"/>
                          </a:solidFill>
                        </a:rPr>
                        <a:t>Hopfield</a:t>
                      </a:r>
                      <a:r>
                        <a:rPr lang="zh-CN" altLang="en-US" sz="2000" dirty="0" smtClean="0">
                          <a:solidFill>
                            <a:schemeClr val="tx1"/>
                          </a:solidFill>
                        </a:rPr>
                        <a:t>神经网络</a:t>
                      </a:r>
                      <a:endParaRPr lang="zh-CN" altLang="en-US" sz="2000" dirty="0">
                        <a:solidFill>
                          <a:schemeClr val="tx1"/>
                        </a:solidFill>
                      </a:endParaRPr>
                    </a:p>
                  </a:txBody>
                  <a:tcPr marL="91435" marR="91435" marT="45714" marB="45714"/>
                </a:tc>
                <a:extLst>
                  <a:ext uri="{0D108BD9-81ED-4DB2-BD59-A6C34878D82A}">
                    <a16:rowId xmlns="" xmlns:a16="http://schemas.microsoft.com/office/drawing/2014/main" val="10007"/>
                  </a:ext>
                </a:extLst>
              </a:tr>
              <a:tr h="519994">
                <a:tc>
                  <a:txBody>
                    <a:bodyPr/>
                    <a:lstStyle/>
                    <a:p>
                      <a:r>
                        <a:rPr lang="en-US" altLang="zh-CN" sz="2000" dirty="0" smtClean="0">
                          <a:solidFill>
                            <a:schemeClr val="tx1"/>
                          </a:solidFill>
                        </a:rPr>
                        <a:t>8</a:t>
                      </a:r>
                      <a:endParaRPr lang="zh-CN" altLang="en-US" sz="2000" dirty="0">
                        <a:solidFill>
                          <a:schemeClr val="tx1"/>
                        </a:solidFill>
                      </a:endParaRPr>
                    </a:p>
                  </a:txBody>
                  <a:tcPr marL="91435" marR="91435" marT="45714" marB="45714"/>
                </a:tc>
                <a:tc>
                  <a:txBody>
                    <a:bodyPr/>
                    <a:lstStyle/>
                    <a:p>
                      <a:r>
                        <a:rPr lang="zh-CN" altLang="en-US" sz="1800" dirty="0" smtClean="0"/>
                        <a:t>决策树学习</a:t>
                      </a:r>
                      <a:endParaRPr lang="zh-CN" altLang="en-US" sz="1800" dirty="0"/>
                    </a:p>
                  </a:txBody>
                  <a:tcPr marL="91435" marR="91435" marT="45714" marB="45714"/>
                </a:tc>
                <a:tc>
                  <a:txBody>
                    <a:bodyPr/>
                    <a:lstStyle/>
                    <a:p>
                      <a:r>
                        <a:rPr lang="zh-CN" altLang="en-US" sz="1800" dirty="0" smtClean="0"/>
                        <a:t>最好属性的选择</a:t>
                      </a:r>
                      <a:endParaRPr lang="zh-CN" altLang="en-US" sz="1800" dirty="0"/>
                    </a:p>
                  </a:txBody>
                  <a:tcPr marL="91435" marR="91435" marT="45714" marB="45714"/>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2244564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971550" y="628650"/>
            <a:ext cx="7793038" cy="1143000"/>
          </a:xfrm>
        </p:spPr>
        <p:txBody>
          <a:bodyPr/>
          <a:lstStyle/>
          <a:p>
            <a:pPr>
              <a:defRPr/>
            </a:pPr>
            <a:r>
              <a:rPr lang="zh-CN" altLang="en-US" dirty="0" smtClean="0"/>
              <a:t>心理学五个经典实验</a:t>
            </a:r>
            <a:r>
              <a:rPr lang="en-US" altLang="zh-CN" dirty="0" smtClean="0"/>
              <a:t>-</a:t>
            </a:r>
            <a:r>
              <a:rPr lang="zh-CN" altLang="en-US" sz="2800" dirty="0">
                <a:solidFill>
                  <a:schemeClr val="tx1"/>
                </a:solidFill>
                <a:latin typeface="+mn-lt"/>
                <a:ea typeface="+mn-ea"/>
                <a:cs typeface="+mn-cs"/>
              </a:rPr>
              <a:t>类人思维方法</a:t>
            </a:r>
          </a:p>
        </p:txBody>
      </p:sp>
      <p:sp>
        <p:nvSpPr>
          <p:cNvPr id="30723" name="内容占位符 2"/>
          <p:cNvSpPr>
            <a:spLocks noGrp="1"/>
          </p:cNvSpPr>
          <p:nvPr>
            <p:ph idx="1"/>
          </p:nvPr>
        </p:nvSpPr>
        <p:spPr>
          <a:xfrm>
            <a:off x="827088" y="2017713"/>
            <a:ext cx="8128000" cy="4114800"/>
          </a:xfrm>
        </p:spPr>
        <p:txBody>
          <a:bodyPr/>
          <a:lstStyle/>
          <a:p>
            <a:r>
              <a:rPr lang="zh-CN" altLang="en-US" smtClean="0">
                <a:solidFill>
                  <a:srgbClr val="0070C0"/>
                </a:solidFill>
              </a:rPr>
              <a:t>丑小鸭实验</a:t>
            </a:r>
            <a:endParaRPr lang="en-US" altLang="zh-CN" smtClean="0">
              <a:solidFill>
                <a:srgbClr val="0070C0"/>
              </a:solidFill>
            </a:endParaRPr>
          </a:p>
          <a:p>
            <a:pPr lvl="1"/>
            <a:r>
              <a:rPr lang="zh-CN" altLang="en-US" smtClean="0">
                <a:solidFill>
                  <a:srgbClr val="0070C0"/>
                </a:solidFill>
              </a:rPr>
              <a:t>罗森塔尔实验， 皮革马利翁效应</a:t>
            </a:r>
            <a:endParaRPr lang="en-US" altLang="zh-CN" smtClean="0">
              <a:solidFill>
                <a:srgbClr val="0070C0"/>
              </a:solidFill>
            </a:endParaRPr>
          </a:p>
          <a:p>
            <a:r>
              <a:rPr lang="zh-CN" altLang="en-US" smtClean="0"/>
              <a:t>感觉剥夺实验</a:t>
            </a:r>
            <a:endParaRPr lang="en-US" altLang="zh-CN" smtClean="0"/>
          </a:p>
          <a:p>
            <a:r>
              <a:rPr lang="zh-CN" altLang="en-US" smtClean="0"/>
              <a:t>延迟满足实验</a:t>
            </a:r>
            <a:endParaRPr lang="en-US" altLang="zh-CN" smtClean="0"/>
          </a:p>
          <a:p>
            <a:r>
              <a:rPr lang="zh-CN" altLang="en-US" smtClean="0"/>
              <a:t>情绪实验</a:t>
            </a:r>
            <a:endParaRPr lang="en-US" altLang="zh-CN" smtClean="0"/>
          </a:p>
          <a:p>
            <a:r>
              <a:rPr lang="zh-CN" altLang="en-US" smtClean="0"/>
              <a:t>阿希实验</a:t>
            </a:r>
          </a:p>
        </p:txBody>
      </p:sp>
      <p:sp>
        <p:nvSpPr>
          <p:cNvPr id="307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C07418C-55BC-4257-A848-652B5CA4C6D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132</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504795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794236-8BEA-4E0A-9171-5CD41F8F116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133</a:t>
            </a:fld>
            <a:endParaRPr kumimoji="0" lang="en-US" altLang="zh-CN" sz="1400" smtClean="0">
              <a:latin typeface="Tahoma" panose="020B0604030504040204" pitchFamily="34" charset="0"/>
              <a:ea typeface="宋体" panose="02010600030101010101" pitchFamily="2" charset="-122"/>
            </a:endParaRPr>
          </a:p>
        </p:txBody>
      </p:sp>
      <p:sp>
        <p:nvSpPr>
          <p:cNvPr id="37891" name="Rectangle 2"/>
          <p:cNvSpPr>
            <a:spLocks noGrp="1" noChangeArrowheads="1"/>
          </p:cNvSpPr>
          <p:nvPr>
            <p:ph type="title"/>
          </p:nvPr>
        </p:nvSpPr>
        <p:spPr>
          <a:xfrm>
            <a:off x="971550" y="617538"/>
            <a:ext cx="7972425" cy="1143000"/>
          </a:xfrm>
        </p:spPr>
        <p:txBody>
          <a:bodyPr/>
          <a:lstStyle/>
          <a:p>
            <a:pPr eaLnBrk="1" hangingPunct="1">
              <a:defRPr/>
            </a:pPr>
            <a:r>
              <a:rPr lang="zh-CN" altLang="en-US" dirty="0" smtClean="0">
                <a:latin typeface="华文新魏" pitchFamily="2" charset="-122"/>
                <a:sym typeface="Wingdings" pitchFamily="2" charset="2"/>
              </a:rPr>
              <a:t>逻辑推理</a:t>
            </a:r>
            <a:r>
              <a:rPr lang="en-US" altLang="zh-CN" dirty="0" smtClean="0">
                <a:latin typeface="华文新魏" pitchFamily="2" charset="-122"/>
                <a:sym typeface="Wingdings" pitchFamily="2" charset="2"/>
              </a:rPr>
              <a:t>---</a:t>
            </a:r>
            <a:r>
              <a:rPr lang="zh-CN" altLang="en-US" sz="2400" dirty="0" smtClean="0">
                <a:solidFill>
                  <a:schemeClr val="tx1"/>
                </a:solidFill>
                <a:latin typeface="华文新魏" pitchFamily="2" charset="-122"/>
                <a:ea typeface="+mn-ea"/>
                <a:cs typeface="+mn-cs"/>
              </a:rPr>
              <a:t>理性思维方法</a:t>
            </a:r>
            <a:endParaRPr lang="zh-CN" altLang="en-US" sz="2400" dirty="0">
              <a:solidFill>
                <a:schemeClr val="tx1"/>
              </a:solidFill>
              <a:latin typeface="华文新魏" pitchFamily="2" charset="-122"/>
              <a:ea typeface="+mn-ea"/>
              <a:cs typeface="+mn-cs"/>
            </a:endParaRPr>
          </a:p>
        </p:txBody>
      </p:sp>
      <p:sp>
        <p:nvSpPr>
          <p:cNvPr id="31748" name="Rectangle 3"/>
          <p:cNvSpPr>
            <a:spLocks noGrp="1" noChangeArrowheads="1"/>
          </p:cNvSpPr>
          <p:nvPr>
            <p:ph type="body" idx="1"/>
          </p:nvPr>
        </p:nvSpPr>
        <p:spPr>
          <a:xfrm>
            <a:off x="611188" y="2017713"/>
            <a:ext cx="8332787" cy="4435475"/>
          </a:xfrm>
        </p:spPr>
        <p:txBody>
          <a:bodyPr/>
          <a:lstStyle/>
          <a:p>
            <a:pPr>
              <a:buFont typeface="Wingdings" panose="05000000000000000000" pitchFamily="2" charset="2"/>
              <a:buChar char="q"/>
            </a:pPr>
            <a:r>
              <a:rPr lang="en-US" altLang="zh-CN" sz="2400" smtClean="0">
                <a:latin typeface="华文新魏" panose="02010800040101010101" pitchFamily="2" charset="-122"/>
              </a:rPr>
              <a:t>1985</a:t>
            </a:r>
            <a:r>
              <a:rPr lang="zh-CN" altLang="en-US" sz="2400" smtClean="0">
                <a:latin typeface="华文新魏" panose="02010800040101010101" pitchFamily="2" charset="-122"/>
              </a:rPr>
              <a:t>年</a:t>
            </a:r>
            <a:r>
              <a:rPr lang="en-US" altLang="zh-CN" sz="2400" smtClean="0">
                <a:latin typeface="华文新魏" panose="02010800040101010101" pitchFamily="2" charset="-122"/>
              </a:rPr>
              <a:t>Charniak</a:t>
            </a:r>
            <a:r>
              <a:rPr lang="zh-CN" altLang="en-US" sz="2400" smtClean="0">
                <a:latin typeface="华文新魏" panose="02010800040101010101" pitchFamily="2" charset="-122"/>
              </a:rPr>
              <a:t>和</a:t>
            </a:r>
            <a:r>
              <a:rPr lang="en-US" altLang="zh-CN" sz="2400" smtClean="0">
                <a:latin typeface="华文新魏" panose="02010800040101010101" pitchFamily="2" charset="-122"/>
              </a:rPr>
              <a:t>McDermott</a:t>
            </a:r>
            <a:r>
              <a:rPr lang="zh-CN" altLang="en-US" sz="2400" smtClean="0">
                <a:latin typeface="华文新魏" panose="02010800040101010101" pitchFamily="2" charset="-122"/>
              </a:rPr>
              <a:t>提出人工智能是</a:t>
            </a:r>
            <a:r>
              <a:rPr lang="zh-CN" altLang="en-US" sz="2400" smtClean="0">
                <a:solidFill>
                  <a:srgbClr val="FF0000"/>
                </a:solidFill>
                <a:latin typeface="华文新魏" panose="02010800040101010101" pitchFamily="2" charset="-122"/>
              </a:rPr>
              <a:t>用计算模型研究智力能力</a:t>
            </a:r>
            <a:r>
              <a:rPr lang="zh-CN" altLang="en-US" sz="2400" smtClean="0">
                <a:latin typeface="华文新魏" panose="02010800040101010101" pitchFamily="2" charset="-122"/>
              </a:rPr>
              <a:t>。这是一种理性思维方法。</a:t>
            </a:r>
          </a:p>
          <a:p>
            <a:pPr>
              <a:buFont typeface="Wingdings" panose="05000000000000000000" pitchFamily="2" charset="2"/>
              <a:buChar char="q"/>
            </a:pPr>
            <a:r>
              <a:rPr lang="zh-CN" altLang="en-US" sz="2400" smtClean="0">
                <a:latin typeface="华文新魏" panose="02010800040101010101" pitchFamily="2" charset="-122"/>
              </a:rPr>
              <a:t>一个系统如果能</a:t>
            </a:r>
            <a:r>
              <a:rPr lang="zh-CN" altLang="en-US" sz="2400" smtClean="0">
                <a:solidFill>
                  <a:srgbClr val="0070C0"/>
                </a:solidFill>
                <a:latin typeface="华文新魏" panose="02010800040101010101" pitchFamily="2" charset="-122"/>
              </a:rPr>
              <a:t>根据它所知的信息</a:t>
            </a:r>
            <a:r>
              <a:rPr lang="en-US" altLang="zh-CN" sz="2400" smtClean="0">
                <a:solidFill>
                  <a:srgbClr val="0070C0"/>
                </a:solidFill>
                <a:latin typeface="华文新魏" panose="02010800040101010101" pitchFamily="2" charset="-122"/>
              </a:rPr>
              <a:t>(</a:t>
            </a:r>
            <a:r>
              <a:rPr lang="zh-CN" altLang="en-US" sz="2400" smtClean="0">
                <a:solidFill>
                  <a:srgbClr val="0070C0"/>
                </a:solidFill>
                <a:latin typeface="华文新魏" panose="02010800040101010101" pitchFamily="2" charset="-122"/>
              </a:rPr>
              <a:t>知识、时间、资源等</a:t>
            </a:r>
            <a:r>
              <a:rPr lang="en-US" altLang="zh-CN" sz="2400" smtClean="0">
                <a:solidFill>
                  <a:srgbClr val="0070C0"/>
                </a:solidFill>
                <a:latin typeface="华文新魏" panose="02010800040101010101" pitchFamily="2" charset="-122"/>
              </a:rPr>
              <a:t>)</a:t>
            </a:r>
            <a:r>
              <a:rPr lang="zh-CN" altLang="en-US" sz="2400" smtClean="0">
                <a:solidFill>
                  <a:srgbClr val="0070C0"/>
                </a:solidFill>
                <a:latin typeface="华文新魏" panose="02010800040101010101" pitchFamily="2" charset="-122"/>
              </a:rPr>
              <a:t>能够做出最好的决策，这就是理性的。</a:t>
            </a:r>
          </a:p>
          <a:p>
            <a:pPr>
              <a:buFont typeface="Wingdings" panose="05000000000000000000" pitchFamily="2" charset="2"/>
              <a:buChar char="q"/>
            </a:pPr>
            <a:r>
              <a:rPr lang="zh-CN" altLang="en-US" sz="2400" smtClean="0">
                <a:latin typeface="华文新魏" panose="02010800040101010101" pitchFamily="2" charset="-122"/>
                <a:sym typeface="Wingdings" panose="05000000000000000000" pitchFamily="2" charset="2"/>
              </a:rPr>
              <a:t>当知识是完全的，并且资源是无限的时候，就是所谓的逻辑推理。</a:t>
            </a:r>
          </a:p>
          <a:p>
            <a:pPr>
              <a:buFont typeface="Wingdings" panose="05000000000000000000" pitchFamily="2" charset="2"/>
              <a:buChar char="q"/>
            </a:pPr>
            <a:r>
              <a:rPr lang="zh-CN" altLang="en-US" sz="2400" smtClean="0">
                <a:latin typeface="华文新魏" panose="02010800040101010101" pitchFamily="2" charset="-122"/>
                <a:sym typeface="Wingdings" panose="05000000000000000000" pitchFamily="2" charset="2"/>
              </a:rPr>
              <a:t>当知识是不完全的，或者资源有限时，就是理性的行为。</a:t>
            </a:r>
            <a:endParaRPr lang="en-US" altLang="zh-CN" sz="2400" smtClean="0">
              <a:latin typeface="华文新魏" panose="02010800040101010101" pitchFamily="2" charset="-122"/>
              <a:sym typeface="Wingdings" panose="05000000000000000000" pitchFamily="2" charset="2"/>
            </a:endParaRPr>
          </a:p>
          <a:p>
            <a:pPr>
              <a:buFont typeface="Wingdings" panose="05000000000000000000" pitchFamily="2" charset="2"/>
              <a:buChar char="q"/>
            </a:pPr>
            <a:r>
              <a:rPr lang="zh-CN" altLang="en-US" sz="2400" smtClean="0">
                <a:latin typeface="华文新魏" panose="02010800040101010101" pitchFamily="2" charset="-122"/>
                <a:sym typeface="Wingdings" panose="05000000000000000000" pitchFamily="2" charset="2"/>
              </a:rPr>
              <a:t>问题：</a:t>
            </a:r>
            <a:endParaRPr lang="en-US" altLang="zh-CN" sz="2400" smtClean="0">
              <a:latin typeface="华文新魏" panose="02010800040101010101" pitchFamily="2" charset="-122"/>
              <a:sym typeface="Wingdings" panose="05000000000000000000" pitchFamily="2" charset="2"/>
            </a:endParaRPr>
          </a:p>
          <a:p>
            <a:pPr lvl="1">
              <a:buFont typeface="Wingdings" panose="05000000000000000000" pitchFamily="2" charset="2"/>
              <a:buChar char="q"/>
            </a:pPr>
            <a:r>
              <a:rPr lang="zh-CN" altLang="en-US" sz="2000" smtClean="0">
                <a:latin typeface="华文新魏" panose="02010800040101010101" pitchFamily="2" charset="-122"/>
                <a:sym typeface="Wingdings" panose="05000000000000000000" pitchFamily="2" charset="2"/>
              </a:rPr>
              <a:t>并非所有的智能行为都能用逻辑符号表示；</a:t>
            </a:r>
            <a:endParaRPr lang="en-US" altLang="zh-CN" sz="2000" smtClean="0">
              <a:latin typeface="华文新魏" panose="02010800040101010101" pitchFamily="2" charset="-122"/>
              <a:sym typeface="Wingdings" panose="05000000000000000000" pitchFamily="2" charset="2"/>
            </a:endParaRPr>
          </a:p>
          <a:p>
            <a:pPr lvl="1">
              <a:buFont typeface="Wingdings" panose="05000000000000000000" pitchFamily="2" charset="2"/>
              <a:buChar char="q"/>
            </a:pPr>
            <a:r>
              <a:rPr lang="zh-CN" altLang="en-US" sz="2000" smtClean="0">
                <a:latin typeface="华文新魏" panose="02010800040101010101" pitchFamily="2" charset="-122"/>
                <a:sym typeface="Wingdings" panose="05000000000000000000" pitchFamily="2" charset="2"/>
              </a:rPr>
              <a:t>思考的目的是什么？我们将有什么思想？</a:t>
            </a:r>
            <a:endParaRPr lang="en-US" altLang="zh-CN" sz="2000" smtClean="0">
              <a:latin typeface="华文新魏" panose="02010800040101010101" pitchFamily="2" charset="-122"/>
              <a:sym typeface="Wingdings" panose="05000000000000000000" pitchFamily="2" charset="2"/>
            </a:endParaRPr>
          </a:p>
        </p:txBody>
      </p:sp>
    </p:spTree>
    <p:extLst>
      <p:ext uri="{BB962C8B-B14F-4D97-AF65-F5344CB8AC3E}">
        <p14:creationId xmlns:p14="http://schemas.microsoft.com/office/powerpoint/2010/main" val="6240434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C87B55-D629-4980-8922-B9EFC744A499}"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134</a:t>
            </a:fld>
            <a:endParaRPr kumimoji="0" lang="en-US" altLang="zh-CN" sz="1400" b="1" u="sng" smtClean="0">
              <a:latin typeface="Tahoma" panose="020B0604030504040204" pitchFamily="34" charset="0"/>
              <a:ea typeface="宋体" panose="02010600030101010101" pitchFamily="2" charset="-122"/>
            </a:endParaRPr>
          </a:p>
        </p:txBody>
      </p:sp>
      <p:sp>
        <p:nvSpPr>
          <p:cNvPr id="38915" name="Rectangle 2"/>
          <p:cNvSpPr>
            <a:spLocks noGrp="1" noChangeArrowheads="1"/>
          </p:cNvSpPr>
          <p:nvPr>
            <p:ph type="title"/>
          </p:nvPr>
        </p:nvSpPr>
        <p:spPr/>
        <p:txBody>
          <a:bodyPr/>
          <a:lstStyle/>
          <a:p>
            <a:pPr eaLnBrk="1" hangingPunct="1">
              <a:defRPr/>
            </a:pPr>
            <a:r>
              <a:rPr lang="en-US" altLang="zh-CN" b="1" u="sng" dirty="0" smtClean="0">
                <a:latin typeface="+mn-ea"/>
              </a:rPr>
              <a:t>Agent---</a:t>
            </a:r>
            <a:r>
              <a:rPr lang="zh-CN" altLang="en-US" sz="2400" b="1" u="sng" dirty="0" smtClean="0">
                <a:solidFill>
                  <a:schemeClr val="tx1"/>
                </a:solidFill>
                <a:latin typeface="+mn-ea"/>
                <a:ea typeface="+mn-ea"/>
                <a:cs typeface="+mn-cs"/>
              </a:rPr>
              <a:t>理性</a:t>
            </a:r>
            <a:r>
              <a:rPr lang="zh-CN" altLang="en-US" sz="2400" b="1" u="sng" dirty="0">
                <a:solidFill>
                  <a:schemeClr val="tx1"/>
                </a:solidFill>
                <a:latin typeface="+mn-ea"/>
                <a:ea typeface="+mn-ea"/>
                <a:cs typeface="+mn-cs"/>
              </a:rPr>
              <a:t>行为方法</a:t>
            </a:r>
          </a:p>
        </p:txBody>
      </p:sp>
      <p:sp>
        <p:nvSpPr>
          <p:cNvPr id="20484" name="Rectangle 3"/>
          <p:cNvSpPr>
            <a:spLocks noGrp="1" noChangeArrowheads="1"/>
          </p:cNvSpPr>
          <p:nvPr>
            <p:ph type="body" idx="1"/>
          </p:nvPr>
        </p:nvSpPr>
        <p:spPr>
          <a:xfrm>
            <a:off x="323850" y="2017713"/>
            <a:ext cx="8631238" cy="4651375"/>
          </a:xfrm>
        </p:spPr>
        <p:txBody>
          <a:bodyPr/>
          <a:lstStyle/>
          <a:p>
            <a:pPr algn="just">
              <a:buFont typeface="Wingdings" panose="05000000000000000000" pitchFamily="2" charset="2"/>
              <a:buChar char="q"/>
              <a:defRPr/>
            </a:pPr>
            <a:r>
              <a:rPr lang="zh-CN" altLang="en-US" sz="2400" b="1" u="sng" dirty="0" smtClean="0">
                <a:latin typeface="+mn-ea"/>
              </a:rPr>
              <a:t>尼尔森（</a:t>
            </a:r>
            <a:r>
              <a:rPr lang="en-US" altLang="zh-CN" sz="2400" b="1" u="sng" dirty="0" smtClean="0">
                <a:latin typeface="+mn-ea"/>
              </a:rPr>
              <a:t>Nilsson</a:t>
            </a:r>
            <a:r>
              <a:rPr lang="zh-CN" altLang="en-US" sz="2400" b="1" u="sng" dirty="0" smtClean="0">
                <a:latin typeface="+mn-ea"/>
              </a:rPr>
              <a:t>）认为人工智能关心的是人工制品中的智能行为。这种人工制品主要指能够动作的</a:t>
            </a:r>
            <a:r>
              <a:rPr lang="zh-CN" altLang="en-US" sz="2400" b="1" u="sng" dirty="0" smtClean="0">
                <a:solidFill>
                  <a:schemeClr val="tx2"/>
                </a:solidFill>
                <a:latin typeface="+mn-ea"/>
              </a:rPr>
              <a:t>主体</a:t>
            </a:r>
            <a:r>
              <a:rPr lang="zh-CN" altLang="en-US" sz="2400" b="1" u="sng" dirty="0" smtClean="0">
                <a:latin typeface="+mn-ea"/>
              </a:rPr>
              <a:t>（</a:t>
            </a:r>
            <a:r>
              <a:rPr lang="en-US" altLang="zh-CN" sz="2400" b="1" u="sng" dirty="0" smtClean="0">
                <a:latin typeface="+mn-ea"/>
              </a:rPr>
              <a:t>agent</a:t>
            </a:r>
            <a:r>
              <a:rPr lang="zh-CN" altLang="en-US" sz="2400" b="1" u="sng" dirty="0" smtClean="0">
                <a:latin typeface="+mn-ea"/>
              </a:rPr>
              <a:t>）。</a:t>
            </a:r>
          </a:p>
          <a:p>
            <a:pPr algn="just">
              <a:buFont typeface="Wingdings" panose="05000000000000000000" pitchFamily="2" charset="2"/>
              <a:buChar char="q"/>
              <a:defRPr/>
            </a:pPr>
            <a:r>
              <a:rPr lang="zh-CN" altLang="en-US" sz="2400" b="1" u="sng" dirty="0" smtClean="0">
                <a:latin typeface="+mn-ea"/>
              </a:rPr>
              <a:t>主体（</a:t>
            </a:r>
            <a:r>
              <a:rPr lang="en-US" altLang="zh-CN" sz="2400" b="1" u="sng" dirty="0" smtClean="0">
                <a:latin typeface="+mn-ea"/>
              </a:rPr>
              <a:t>agent</a:t>
            </a:r>
            <a:r>
              <a:rPr lang="zh-CN" altLang="en-US" sz="2400" b="1" u="sng" dirty="0" smtClean="0">
                <a:latin typeface="+mn-ea"/>
              </a:rPr>
              <a:t>）可以看作是可以进行感知和执行动作的某个</a:t>
            </a:r>
            <a:r>
              <a:rPr lang="zh-CN" altLang="en-US" sz="2400" b="1" u="sng" dirty="0" smtClean="0">
                <a:solidFill>
                  <a:schemeClr val="tx2">
                    <a:lumMod val="75000"/>
                  </a:schemeClr>
                </a:solidFill>
                <a:latin typeface="+mn-ea"/>
              </a:rPr>
              <a:t>系统</a:t>
            </a:r>
            <a:r>
              <a:rPr lang="zh-CN" altLang="en-US" sz="2400" b="1" u="sng" dirty="0" smtClean="0">
                <a:latin typeface="+mn-ea"/>
              </a:rPr>
              <a:t>。</a:t>
            </a:r>
            <a:endParaRPr lang="en-US" altLang="zh-CN" sz="2400" b="1" u="sng" dirty="0" smtClean="0">
              <a:latin typeface="+mn-ea"/>
            </a:endParaRPr>
          </a:p>
          <a:p>
            <a:pPr algn="just">
              <a:buFont typeface="Wingdings" panose="05000000000000000000" pitchFamily="2" charset="2"/>
              <a:buChar char="q"/>
              <a:defRPr/>
            </a:pPr>
            <a:r>
              <a:rPr lang="zh-CN" altLang="en-US" sz="2400" b="1" u="sng" dirty="0" smtClean="0">
                <a:latin typeface="+mn-ea"/>
              </a:rPr>
              <a:t>在“理性思维”方法中，它所强调的是正确的推理。做出正确的推理有时被作为理性主体（</a:t>
            </a:r>
            <a:r>
              <a:rPr lang="en-US" altLang="zh-CN" sz="2400" b="1" u="sng" dirty="0" smtClean="0">
                <a:latin typeface="+mn-ea"/>
              </a:rPr>
              <a:t>agent</a:t>
            </a:r>
            <a:r>
              <a:rPr lang="zh-CN" altLang="en-US" sz="2400" b="1" u="sng" dirty="0" smtClean="0">
                <a:latin typeface="+mn-ea"/>
              </a:rPr>
              <a:t>）的一部分。另一方面，正确的推理并不是理性的全部，因为在有些情景下，往往没有某个行为一定是正确的，而其他的是错误的。</a:t>
            </a:r>
            <a:endParaRPr lang="en-US" altLang="zh-CN" sz="2400" b="1" u="sng" dirty="0" smtClean="0">
              <a:latin typeface="+mn-ea"/>
            </a:endParaRPr>
          </a:p>
          <a:p>
            <a:pPr algn="just">
              <a:buFont typeface="Wingdings" panose="05000000000000000000" pitchFamily="2" charset="2"/>
              <a:buChar char="q"/>
              <a:defRPr/>
            </a:pPr>
            <a:r>
              <a:rPr lang="zh-CN" altLang="en-US" sz="2400" b="1" u="sng" dirty="0" smtClean="0">
                <a:solidFill>
                  <a:schemeClr val="tx2">
                    <a:lumMod val="75000"/>
                  </a:schemeClr>
                </a:solidFill>
                <a:latin typeface="+mn-ea"/>
              </a:rPr>
              <a:t>通过自己的行为获得最佳结果，或在不确定的情况下获得最佳期望结果。</a:t>
            </a:r>
            <a:endParaRPr lang="en-US" altLang="zh-CN" sz="2400" b="1" u="sng" dirty="0">
              <a:solidFill>
                <a:schemeClr val="tx2">
                  <a:lumMod val="75000"/>
                </a:schemeClr>
              </a:solidFill>
              <a:latin typeface="+mn-ea"/>
            </a:endParaRPr>
          </a:p>
        </p:txBody>
      </p:sp>
    </p:spTree>
    <p:extLst>
      <p:ext uri="{BB962C8B-B14F-4D97-AF65-F5344CB8AC3E}">
        <p14:creationId xmlns:p14="http://schemas.microsoft.com/office/powerpoint/2010/main" val="10725327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A38EE0-901E-4B2E-9AB3-5FE24CF3A93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135</a:t>
            </a:fld>
            <a:endParaRPr kumimoji="0" lang="en-US" altLang="zh-CN" sz="1400" smtClean="0">
              <a:latin typeface="Tahoma" panose="020B0604030504040204" pitchFamily="34" charset="0"/>
              <a:ea typeface="宋体" panose="02010600030101010101" pitchFamily="2" charset="-122"/>
            </a:endParaRPr>
          </a:p>
        </p:txBody>
      </p:sp>
      <p:sp>
        <p:nvSpPr>
          <p:cNvPr id="39939" name="Rectangle 2"/>
          <p:cNvSpPr>
            <a:spLocks noGrp="1" noChangeArrowheads="1"/>
          </p:cNvSpPr>
          <p:nvPr>
            <p:ph type="title"/>
          </p:nvPr>
        </p:nvSpPr>
        <p:spPr/>
        <p:txBody>
          <a:bodyPr/>
          <a:lstStyle/>
          <a:p>
            <a:pPr eaLnBrk="1" hangingPunct="1">
              <a:defRPr/>
            </a:pPr>
            <a:r>
              <a:rPr lang="en-US" altLang="zh-CN" dirty="0" smtClean="0">
                <a:latin typeface="华文新魏" pitchFamily="2" charset="-122"/>
              </a:rPr>
              <a:t>Turing</a:t>
            </a:r>
            <a:r>
              <a:rPr lang="zh-CN" altLang="en-US" dirty="0" smtClean="0">
                <a:latin typeface="华文新魏" pitchFamily="2" charset="-122"/>
              </a:rPr>
              <a:t>测试</a:t>
            </a:r>
            <a:r>
              <a:rPr lang="en-US" altLang="zh-CN" sz="3200" dirty="0" smtClean="0">
                <a:solidFill>
                  <a:schemeClr val="tx1"/>
                </a:solidFill>
                <a:latin typeface="华文新魏" pitchFamily="2" charset="-122"/>
                <a:ea typeface="+mn-ea"/>
                <a:cs typeface="+mn-cs"/>
              </a:rPr>
              <a:t>---</a:t>
            </a:r>
            <a:r>
              <a:rPr lang="zh-CN" altLang="en-US" sz="3200" dirty="0" smtClean="0">
                <a:solidFill>
                  <a:schemeClr val="tx1"/>
                </a:solidFill>
                <a:latin typeface="华文新魏" pitchFamily="2" charset="-122"/>
                <a:ea typeface="+mn-ea"/>
                <a:cs typeface="+mn-cs"/>
              </a:rPr>
              <a:t>类</a:t>
            </a:r>
            <a:r>
              <a:rPr lang="zh-CN" altLang="en-US" sz="3200" dirty="0">
                <a:solidFill>
                  <a:schemeClr val="tx1"/>
                </a:solidFill>
                <a:latin typeface="华文新魏" pitchFamily="2" charset="-122"/>
                <a:ea typeface="+mn-ea"/>
                <a:cs typeface="+mn-cs"/>
              </a:rPr>
              <a:t>人行为方法</a:t>
            </a:r>
          </a:p>
        </p:txBody>
      </p:sp>
      <p:sp>
        <p:nvSpPr>
          <p:cNvPr id="33796" name="Rectangle 3"/>
          <p:cNvSpPr>
            <a:spLocks noGrp="1" noChangeArrowheads="1"/>
          </p:cNvSpPr>
          <p:nvPr>
            <p:ph type="body" idx="1"/>
          </p:nvPr>
        </p:nvSpPr>
        <p:spPr>
          <a:xfrm>
            <a:off x="755650" y="2017713"/>
            <a:ext cx="8199438" cy="4114800"/>
          </a:xfrm>
        </p:spPr>
        <p:txBody>
          <a:bodyPr/>
          <a:lstStyle/>
          <a:p>
            <a:pPr eaLnBrk="1" hangingPunct="1"/>
            <a:r>
              <a:rPr lang="en-US" altLang="zh-CN" sz="3200" smtClean="0">
                <a:latin typeface="华文新魏" panose="02010800040101010101" pitchFamily="2" charset="-122"/>
              </a:rPr>
              <a:t>Kurzwell</a:t>
            </a:r>
            <a:r>
              <a:rPr lang="zh-CN" altLang="en-US" sz="3200" smtClean="0">
                <a:latin typeface="华文新魏" panose="02010800040101010101" pitchFamily="2" charset="-122"/>
              </a:rPr>
              <a:t>认为人工智能是一门技术，它创造出能够完成一定任务的机器，而当我们人类对这些任务进行处理的时候，需要一定的智能。</a:t>
            </a:r>
          </a:p>
          <a:p>
            <a:pPr eaLnBrk="1" hangingPunct="1"/>
            <a:r>
              <a:rPr lang="zh-CN" altLang="en-US" sz="3200" smtClean="0">
                <a:latin typeface="华文新魏" panose="02010800040101010101" pitchFamily="2" charset="-122"/>
              </a:rPr>
              <a:t>方法：</a:t>
            </a:r>
            <a:r>
              <a:rPr lang="en-US" altLang="zh-CN" sz="3200" smtClean="0">
                <a:latin typeface="华文新魏" panose="02010800040101010101" pitchFamily="2" charset="-122"/>
              </a:rPr>
              <a:t> </a:t>
            </a:r>
            <a:r>
              <a:rPr lang="zh-CN" altLang="en-US" sz="3200" smtClean="0">
                <a:latin typeface="华文新魏" panose="02010800040101010101" pitchFamily="2" charset="-122"/>
              </a:rPr>
              <a:t>对于人类做的比较好的智能任务，让计算机来完成</a:t>
            </a:r>
          </a:p>
          <a:p>
            <a:pPr eaLnBrk="1" hangingPunct="1"/>
            <a:r>
              <a:rPr lang="zh-CN" altLang="en-US" sz="3200" smtClean="0">
                <a:latin typeface="华文新魏" panose="02010800040101010101" pitchFamily="2" charset="-122"/>
              </a:rPr>
              <a:t>最著名的就是</a:t>
            </a:r>
            <a:r>
              <a:rPr lang="en-US" altLang="zh-CN" sz="3200" smtClean="0">
                <a:latin typeface="华文新魏" panose="02010800040101010101" pitchFamily="2" charset="-122"/>
              </a:rPr>
              <a:t>Turing</a:t>
            </a:r>
            <a:r>
              <a:rPr lang="zh-CN" altLang="en-US" sz="3200" smtClean="0">
                <a:latin typeface="华文新魏" panose="02010800040101010101" pitchFamily="2" charset="-122"/>
              </a:rPr>
              <a:t>测试</a:t>
            </a:r>
          </a:p>
        </p:txBody>
      </p:sp>
      <p:sp>
        <p:nvSpPr>
          <p:cNvPr id="340996" name="Text Box 4"/>
          <p:cNvSpPr txBox="1">
            <a:spLocks noChangeArrowheads="1"/>
          </p:cNvSpPr>
          <p:nvPr/>
        </p:nvSpPr>
        <p:spPr bwMode="auto">
          <a:xfrm>
            <a:off x="6564313" y="4602163"/>
            <a:ext cx="2152650" cy="2255837"/>
          </a:xfrm>
          <a:prstGeom prst="rect">
            <a:avLst/>
          </a:prstGeom>
          <a:solidFill>
            <a:srgbClr val="FFE9E9"/>
          </a:solidFill>
          <a:ln w="28575">
            <a:solidFill>
              <a:srgbClr val="800000"/>
            </a:solidFill>
            <a:miter lim="800000"/>
            <a:headEnd/>
            <a:tailEnd/>
          </a:ln>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Char char="•"/>
            </a:pPr>
            <a:r>
              <a:rPr kumimoji="0" lang="zh-CN" altLang="en-US">
                <a:solidFill>
                  <a:srgbClr val="800000"/>
                </a:solidFill>
                <a:latin typeface="Tahoma" panose="020B0604030504040204" pitchFamily="34" charset="0"/>
                <a:ea typeface="宋体" panose="02010600030101010101" pitchFamily="2" charset="-122"/>
              </a:rPr>
              <a:t>定理证明</a:t>
            </a:r>
          </a:p>
          <a:p>
            <a:pPr eaLnBrk="1" hangingPunct="1">
              <a:spcBef>
                <a:spcPct val="0"/>
              </a:spcBef>
              <a:buClrTx/>
              <a:buSzTx/>
              <a:buFontTx/>
              <a:buChar char="•"/>
            </a:pPr>
            <a:r>
              <a:rPr kumimoji="0" lang="zh-CN" altLang="en-US">
                <a:solidFill>
                  <a:srgbClr val="800000"/>
                </a:solidFill>
                <a:latin typeface="Tahoma" panose="020B0604030504040204" pitchFamily="34" charset="0"/>
                <a:ea typeface="宋体" panose="02010600030101010101" pitchFamily="2" charset="-122"/>
              </a:rPr>
              <a:t>下国际象棋</a:t>
            </a:r>
          </a:p>
          <a:p>
            <a:pPr eaLnBrk="1" hangingPunct="1">
              <a:spcBef>
                <a:spcPct val="0"/>
              </a:spcBef>
              <a:buClrTx/>
              <a:buSzTx/>
              <a:buFontTx/>
              <a:buChar char="•"/>
            </a:pPr>
            <a:r>
              <a:rPr kumimoji="0" lang="zh-CN" altLang="en-US">
                <a:solidFill>
                  <a:srgbClr val="800000"/>
                </a:solidFill>
                <a:latin typeface="Tahoma" panose="020B0604030504040204" pitchFamily="34" charset="0"/>
                <a:ea typeface="宋体" panose="02010600030101010101" pitchFamily="2" charset="-122"/>
              </a:rPr>
              <a:t>做外科手术</a:t>
            </a:r>
          </a:p>
          <a:p>
            <a:pPr eaLnBrk="1" hangingPunct="1">
              <a:spcBef>
                <a:spcPct val="0"/>
              </a:spcBef>
              <a:buClrTx/>
              <a:buSzTx/>
              <a:buFontTx/>
              <a:buChar char="•"/>
            </a:pPr>
            <a:r>
              <a:rPr kumimoji="0" lang="zh-CN" altLang="en-US">
                <a:solidFill>
                  <a:srgbClr val="800000"/>
                </a:solidFill>
                <a:latin typeface="Tahoma" panose="020B0604030504040204" pitchFamily="34" charset="0"/>
                <a:ea typeface="宋体" panose="02010600030101010101" pitchFamily="2" charset="-122"/>
              </a:rPr>
              <a:t>诊断疾病</a:t>
            </a:r>
          </a:p>
          <a:p>
            <a:pPr eaLnBrk="1" hangingPunct="1">
              <a:spcBef>
                <a:spcPct val="0"/>
              </a:spcBef>
              <a:buClrTx/>
              <a:buSzTx/>
              <a:buFontTx/>
              <a:buNone/>
            </a:pPr>
            <a:r>
              <a:rPr kumimoji="0" lang="en-US" altLang="zh-CN">
                <a:solidFill>
                  <a:srgbClr val="800000"/>
                </a:solidFill>
                <a:latin typeface="Tahoma" panose="020B0604030504040204" pitchFamily="34" charset="0"/>
                <a:ea typeface="宋体" panose="02010600030101010101" pitchFamily="2" charset="-122"/>
              </a:rPr>
              <a:t>… …</a:t>
            </a:r>
          </a:p>
        </p:txBody>
      </p:sp>
    </p:spTree>
    <p:extLst>
      <p:ext uri="{BB962C8B-B14F-4D97-AF65-F5344CB8AC3E}">
        <p14:creationId xmlns:p14="http://schemas.microsoft.com/office/powerpoint/2010/main" val="1200483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0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6"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97445F-D56C-4455-90DB-63CADAAD4017}"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136</a:t>
            </a:fld>
            <a:endParaRPr kumimoji="0" lang="en-US" altLang="zh-CN" sz="1400" smtClean="0">
              <a:latin typeface="Tahoma" panose="020B0604030504040204" pitchFamily="34" charset="0"/>
              <a:ea typeface="宋体" panose="02010600030101010101" pitchFamily="2" charset="-122"/>
            </a:endParaRPr>
          </a:p>
        </p:txBody>
      </p:sp>
      <p:sp>
        <p:nvSpPr>
          <p:cNvPr id="34819" name="Rectangle 2"/>
          <p:cNvSpPr>
            <a:spLocks noGrp="1" noChangeArrowheads="1"/>
          </p:cNvSpPr>
          <p:nvPr>
            <p:ph type="title"/>
          </p:nvPr>
        </p:nvSpPr>
        <p:spPr/>
        <p:txBody>
          <a:bodyPr/>
          <a:lstStyle/>
          <a:p>
            <a:pPr eaLnBrk="1" hangingPunct="1"/>
            <a:r>
              <a:rPr lang="zh-CN" altLang="en-US" smtClean="0">
                <a:latin typeface="华文彩云" panose="02010800040101010101" pitchFamily="2" charset="-122"/>
              </a:rPr>
              <a:t>类人行为方法</a:t>
            </a:r>
          </a:p>
        </p:txBody>
      </p:sp>
      <p:sp>
        <p:nvSpPr>
          <p:cNvPr id="34820" name="Rectangle 3"/>
          <p:cNvSpPr>
            <a:spLocks noGrp="1" noChangeArrowheads="1"/>
          </p:cNvSpPr>
          <p:nvPr>
            <p:ph type="body" idx="1"/>
          </p:nvPr>
        </p:nvSpPr>
        <p:spPr>
          <a:xfrm>
            <a:off x="673100" y="2349500"/>
            <a:ext cx="8270875" cy="4114800"/>
          </a:xfrm>
        </p:spPr>
        <p:txBody>
          <a:bodyPr/>
          <a:lstStyle/>
          <a:p>
            <a:pPr eaLnBrk="1" hangingPunct="1"/>
            <a:r>
              <a:rPr lang="zh-CN" altLang="en-US" dirty="0" smtClean="0"/>
              <a:t>“图灵奖”则是计算机科学领域的最高奖项</a:t>
            </a:r>
          </a:p>
          <a:p>
            <a:pPr eaLnBrk="1" hangingPunct="1"/>
            <a:r>
              <a:rPr lang="zh-CN" altLang="en-US" dirty="0" smtClean="0"/>
              <a:t>伦敦的神童思维可以像袋鼠般地跳跃</a:t>
            </a:r>
          </a:p>
          <a:p>
            <a:pPr eaLnBrk="1" hangingPunct="1"/>
            <a:r>
              <a:rPr lang="zh-CN" altLang="en-US" dirty="0" smtClean="0"/>
              <a:t>剑桥大学的高材生，国王学院最年轻的研究员</a:t>
            </a:r>
          </a:p>
          <a:p>
            <a:pPr eaLnBrk="1" hangingPunct="1"/>
            <a:r>
              <a:rPr lang="zh-CN" altLang="en-US" dirty="0" smtClean="0"/>
              <a:t>普林斯顿的数学博士计算机科学的开路先锋</a:t>
            </a:r>
          </a:p>
          <a:p>
            <a:pPr eaLnBrk="1" hangingPunct="1"/>
            <a:r>
              <a:rPr lang="zh-CN" altLang="en-US" dirty="0" smtClean="0"/>
              <a:t>“政府编码与密码学院”的灵魂  </a:t>
            </a:r>
          </a:p>
          <a:p>
            <a:pPr eaLnBrk="1" hangingPunct="1"/>
            <a:r>
              <a:rPr lang="zh-CN" altLang="en-US" dirty="0" smtClean="0"/>
              <a:t>曼彻斯特大学的人工智能之父机器能思考</a:t>
            </a:r>
            <a:endParaRPr lang="en-US" altLang="zh-CN" dirty="0" smtClean="0"/>
          </a:p>
          <a:p>
            <a:pPr eaLnBrk="1" hangingPunct="1"/>
            <a:r>
              <a:rPr lang="en-US" altLang="zh-CN" dirty="0" smtClean="0"/>
              <a:t>1912-1954</a:t>
            </a:r>
            <a:r>
              <a:rPr lang="zh-CN" altLang="en-US" dirty="0" smtClean="0"/>
              <a:t>    </a:t>
            </a:r>
            <a:endParaRPr lang="en-US" altLang="zh-CN" dirty="0" smtClean="0"/>
          </a:p>
        </p:txBody>
      </p:sp>
      <p:pic>
        <p:nvPicPr>
          <p:cNvPr id="34821" name="Picture 4" descr="xinsrc_542020502112791630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0"/>
            <a:ext cx="1635125"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5047456" y="5546313"/>
            <a:ext cx="1123810" cy="1028571"/>
          </a:xfrm>
          <a:prstGeom prst="rect">
            <a:avLst/>
          </a:prstGeom>
        </p:spPr>
      </p:pic>
    </p:spTree>
    <p:extLst>
      <p:ext uri="{BB962C8B-B14F-4D97-AF65-F5344CB8AC3E}">
        <p14:creationId xmlns:p14="http://schemas.microsoft.com/office/powerpoint/2010/main" val="427089267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1F485A-1F05-4778-A264-4C802B9709C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137</a:t>
            </a:fld>
            <a:endParaRPr kumimoji="0" lang="en-US" altLang="zh-CN" sz="1400" smtClean="0">
              <a:latin typeface="Tahoma" panose="020B0604030504040204" pitchFamily="34" charset="0"/>
              <a:ea typeface="宋体" panose="02010600030101010101" pitchFamily="2" charset="-122"/>
            </a:endParaRPr>
          </a:p>
        </p:txBody>
      </p:sp>
      <p:sp>
        <p:nvSpPr>
          <p:cNvPr id="35843" name="Rectangle 2"/>
          <p:cNvSpPr>
            <a:spLocks noGrp="1" noChangeArrowheads="1"/>
          </p:cNvSpPr>
          <p:nvPr>
            <p:ph type="title"/>
          </p:nvPr>
        </p:nvSpPr>
        <p:spPr/>
        <p:txBody>
          <a:bodyPr/>
          <a:lstStyle/>
          <a:p>
            <a:pPr eaLnBrk="1" hangingPunct="1"/>
            <a:r>
              <a:rPr lang="zh-CN" altLang="en-US" dirty="0" smtClean="0">
                <a:latin typeface="华文彩云" panose="02010800040101010101" pitchFamily="2" charset="-122"/>
              </a:rPr>
              <a:t>类人行为方法</a:t>
            </a:r>
          </a:p>
        </p:txBody>
      </p:sp>
      <p:sp>
        <p:nvSpPr>
          <p:cNvPr id="35844" name="Rectangle 3"/>
          <p:cNvSpPr>
            <a:spLocks noGrp="1" noChangeArrowheads="1"/>
          </p:cNvSpPr>
          <p:nvPr>
            <p:ph type="body" idx="1"/>
          </p:nvPr>
        </p:nvSpPr>
        <p:spPr>
          <a:xfrm>
            <a:off x="468313" y="1989138"/>
            <a:ext cx="8675687" cy="4679950"/>
          </a:xfrm>
          <a:noFill/>
        </p:spPr>
        <p:txBody>
          <a:bodyPr/>
          <a:lstStyle/>
          <a:p>
            <a:pPr eaLnBrk="1" hangingPunct="1">
              <a:lnSpc>
                <a:spcPct val="80000"/>
              </a:lnSpc>
            </a:pPr>
            <a:r>
              <a:rPr lang="zh-CN" altLang="en-US" sz="2400" dirty="0" smtClean="0"/>
              <a:t>1950年图灵实验：智能行为的检测</a:t>
            </a:r>
            <a:endParaRPr lang="en-US" altLang="zh-CN" sz="2400" dirty="0" smtClean="0"/>
          </a:p>
          <a:p>
            <a:pPr eaLnBrk="1" hangingPunct="1">
              <a:lnSpc>
                <a:spcPct val="80000"/>
              </a:lnSpc>
            </a:pPr>
            <a:r>
              <a:rPr lang="zh-CN" altLang="en-US" sz="2400" dirty="0" smtClean="0"/>
              <a:t>机器能思考吗？</a:t>
            </a:r>
            <a:r>
              <a:rPr lang="en-US" altLang="zh-CN" sz="2400" dirty="0" smtClean="0">
                <a:sym typeface="Wingdings" panose="05000000000000000000" pitchFamily="2" charset="2"/>
              </a:rPr>
              <a:t></a:t>
            </a:r>
            <a:r>
              <a:rPr lang="en-US" altLang="zh-CN" sz="2400" dirty="0" smtClean="0"/>
              <a:t> </a:t>
            </a:r>
            <a:r>
              <a:rPr lang="zh-CN" altLang="en-US" sz="2400" dirty="0" smtClean="0"/>
              <a:t>机器行为有智能吗？</a:t>
            </a: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smtClean="0"/>
          </a:p>
          <a:p>
            <a:pPr eaLnBrk="1" hangingPunct="1">
              <a:lnSpc>
                <a:spcPct val="80000"/>
              </a:lnSpc>
            </a:pPr>
            <a:endParaRPr lang="en-US" altLang="zh-CN" sz="2400" dirty="0"/>
          </a:p>
          <a:p>
            <a:pPr eaLnBrk="1" hangingPunct="1">
              <a:lnSpc>
                <a:spcPct val="80000"/>
              </a:lnSpc>
            </a:pPr>
            <a:endParaRPr lang="en-US" altLang="zh-CN" sz="2400" dirty="0" smtClean="0"/>
          </a:p>
          <a:p>
            <a:pPr eaLnBrk="1" hangingPunct="1">
              <a:lnSpc>
                <a:spcPct val="80000"/>
              </a:lnSpc>
            </a:pPr>
            <a:r>
              <a:rPr lang="zh-CN" altLang="en-US" sz="2400" dirty="0" smtClean="0"/>
              <a:t>相关问题: 知识，推理，语言理解，机器学习，计算机视觉和机器人技术</a:t>
            </a:r>
          </a:p>
        </p:txBody>
      </p:sp>
      <p:pic>
        <p:nvPicPr>
          <p:cNvPr id="2" name="图片 1"/>
          <p:cNvPicPr>
            <a:picLocks noChangeAspect="1"/>
          </p:cNvPicPr>
          <p:nvPr/>
        </p:nvPicPr>
        <p:blipFill>
          <a:blip r:embed="rId5"/>
          <a:stretch>
            <a:fillRect/>
          </a:stretch>
        </p:blipFill>
        <p:spPr>
          <a:xfrm>
            <a:off x="1691680" y="2924944"/>
            <a:ext cx="3600400" cy="2425140"/>
          </a:xfrm>
          <a:prstGeom prst="rect">
            <a:avLst/>
          </a:prstGeom>
        </p:spPr>
      </p:pic>
    </p:spTree>
    <p:extLst>
      <p:ext uri="{BB962C8B-B14F-4D97-AF65-F5344CB8AC3E}">
        <p14:creationId xmlns:p14="http://schemas.microsoft.com/office/powerpoint/2010/main" val="31470432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5"/>
          <p:cNvCxnSpPr>
            <a:cxnSpLocks noChangeShapeType="1"/>
          </p:cNvCxnSpPr>
          <p:nvPr/>
        </p:nvCxnSpPr>
        <p:spPr bwMode="auto">
          <a:xfrm rot="10800000" flipH="1">
            <a:off x="1285875" y="1651000"/>
            <a:ext cx="4178300" cy="1169988"/>
          </a:xfrm>
          <a:prstGeom prst="curvedConnector3">
            <a:avLst>
              <a:gd name="adj1" fmla="val -5699"/>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6867" name="AutoShape 6"/>
          <p:cNvCxnSpPr>
            <a:cxnSpLocks noChangeShapeType="1"/>
          </p:cNvCxnSpPr>
          <p:nvPr/>
        </p:nvCxnSpPr>
        <p:spPr bwMode="auto">
          <a:xfrm rot="10800000" flipH="1" flipV="1">
            <a:off x="1285875" y="2820988"/>
            <a:ext cx="4086225" cy="1450975"/>
          </a:xfrm>
          <a:prstGeom prst="curvedConnector3">
            <a:avLst>
              <a:gd name="adj1" fmla="val -5597"/>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6868" name="Text Box 7"/>
          <p:cNvSpPr txBox="1">
            <a:spLocks noChangeArrowheads="1"/>
          </p:cNvSpPr>
          <p:nvPr/>
        </p:nvSpPr>
        <p:spPr bwMode="auto">
          <a:xfrm>
            <a:off x="1285875" y="2589213"/>
            <a:ext cx="174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测试主持人</a:t>
            </a:r>
          </a:p>
        </p:txBody>
      </p:sp>
      <p:sp>
        <p:nvSpPr>
          <p:cNvPr id="36869" name="Text Box 8"/>
          <p:cNvSpPr txBox="1">
            <a:spLocks noChangeArrowheads="1"/>
          </p:cNvSpPr>
          <p:nvPr/>
        </p:nvSpPr>
        <p:spPr bwMode="auto">
          <a:xfrm>
            <a:off x="5651500" y="1389063"/>
            <a:ext cx="1728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0000CC"/>
                </a:solidFill>
                <a:latin typeface="Tahoma" panose="020B0604030504040204" pitchFamily="34" charset="0"/>
                <a:ea typeface="宋体" panose="02010600030101010101" pitchFamily="2" charset="-122"/>
              </a:rPr>
              <a:t>被测机器</a:t>
            </a:r>
          </a:p>
        </p:txBody>
      </p:sp>
      <p:sp>
        <p:nvSpPr>
          <p:cNvPr id="36870" name="Text Box 9"/>
          <p:cNvSpPr txBox="1">
            <a:spLocks noChangeArrowheads="1"/>
          </p:cNvSpPr>
          <p:nvPr/>
        </p:nvSpPr>
        <p:spPr bwMode="auto">
          <a:xfrm>
            <a:off x="5651500" y="3959225"/>
            <a:ext cx="1430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被测人</a:t>
            </a:r>
          </a:p>
        </p:txBody>
      </p:sp>
      <p:sp>
        <p:nvSpPr>
          <p:cNvPr id="36871" name="Text Box 11"/>
          <p:cNvSpPr txBox="1">
            <a:spLocks noChangeArrowheads="1"/>
          </p:cNvSpPr>
          <p:nvPr/>
        </p:nvSpPr>
        <p:spPr bwMode="auto">
          <a:xfrm>
            <a:off x="2339752" y="511176"/>
            <a:ext cx="3781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3600" b="1">
                <a:solidFill>
                  <a:srgbClr val="FF0000"/>
                </a:solidFill>
                <a:latin typeface="华文中宋" panose="02010600040101010101" pitchFamily="2" charset="-122"/>
                <a:ea typeface="华文中宋" panose="02010600040101010101" pitchFamily="2" charset="-122"/>
              </a:rPr>
              <a:t>Turing</a:t>
            </a:r>
            <a:r>
              <a:rPr lang="zh-CN" altLang="en-US" sz="3600" b="1" dirty="0">
                <a:solidFill>
                  <a:srgbClr val="FF0000"/>
                </a:solidFill>
                <a:latin typeface="华文中宋" panose="02010600040101010101" pitchFamily="2" charset="-122"/>
                <a:ea typeface="华文中宋" panose="02010600040101010101" pitchFamily="2" charset="-122"/>
              </a:rPr>
              <a:t>测试</a:t>
            </a:r>
          </a:p>
        </p:txBody>
      </p:sp>
      <p:sp>
        <p:nvSpPr>
          <p:cNvPr id="17420" name="Text Box 12"/>
          <p:cNvSpPr txBox="1">
            <a:spLocks noChangeArrowheads="1"/>
          </p:cNvSpPr>
          <p:nvPr/>
        </p:nvSpPr>
        <p:spPr bwMode="auto">
          <a:xfrm>
            <a:off x="1152525" y="5229225"/>
            <a:ext cx="59832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400" b="1">
                <a:solidFill>
                  <a:srgbClr val="FF0000"/>
                </a:solidFill>
                <a:latin typeface="Tahoma" panose="020B0604030504040204" pitchFamily="34" charset="0"/>
                <a:ea typeface="宋体" panose="02010600030101010101" pitchFamily="2" charset="-122"/>
                <a:sym typeface="Arial" panose="020B0604020202020204" pitchFamily="34" charset="0"/>
              </a:rPr>
              <a:t>Turing</a:t>
            </a:r>
            <a:r>
              <a:rPr lang="zh-CN" altLang="en-US" sz="2400" b="1">
                <a:solidFill>
                  <a:srgbClr val="FF0000"/>
                </a:solidFill>
                <a:latin typeface="Tahoma" panose="020B0604030504040204" pitchFamily="34" charset="0"/>
                <a:ea typeface="宋体" panose="02010600030101010101" pitchFamily="2" charset="-122"/>
                <a:sym typeface="Arial" panose="020B0604020202020204" pitchFamily="34" charset="0"/>
              </a:rPr>
              <a:t>测试存在的问题</a:t>
            </a:r>
          </a:p>
          <a:p>
            <a:pPr eaLnBrk="1" hangingPunct="1">
              <a:spcBef>
                <a:spcPct val="50000"/>
              </a:spcBef>
              <a:buClrTx/>
              <a:buSzPct val="100000"/>
              <a:buFont typeface="Wingdings" panose="05000000000000000000" pitchFamily="2" charset="2"/>
              <a:buNone/>
            </a:pPr>
            <a:r>
              <a:rPr lang="zh-CN" altLang="en-US" sz="2400" b="1">
                <a:latin typeface="Tahoma" panose="020B0604030504040204" pitchFamily="34" charset="0"/>
                <a:ea typeface="宋体" panose="02010600030101010101" pitchFamily="2" charset="-122"/>
                <a:sym typeface="Arial" panose="020B0604020202020204" pitchFamily="34" charset="0"/>
              </a:rPr>
              <a:t>      仅反映了结果的比较，没涉及思维过程</a:t>
            </a:r>
          </a:p>
          <a:p>
            <a:pPr eaLnBrk="1" hangingPunct="1">
              <a:spcBef>
                <a:spcPct val="50000"/>
              </a:spcBef>
              <a:buClrTx/>
              <a:buSzPct val="100000"/>
              <a:buFont typeface="Wingdings" panose="05000000000000000000" pitchFamily="2" charset="2"/>
              <a:buNone/>
            </a:pPr>
            <a:r>
              <a:rPr lang="zh-CN" altLang="en-US" sz="2400" b="1">
                <a:latin typeface="Tahoma" panose="020B0604030504040204" pitchFamily="34" charset="0"/>
                <a:ea typeface="宋体" panose="02010600030101010101" pitchFamily="2" charset="-122"/>
                <a:sym typeface="Arial" panose="020B0604020202020204" pitchFamily="34" charset="0"/>
              </a:rPr>
              <a:t>      没指出是什么人</a:t>
            </a:r>
            <a:endParaRPr lang="zh-CN" altLang="en-US" sz="2400" b="1">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609937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wipe(left)">
                                      <p:cBhvr>
                                        <p:cTn id="7"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0" grpId="0" bldLvl="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endParaRPr lang="zh-CN" altLang="en-US" smtClean="0"/>
          </a:p>
        </p:txBody>
      </p:sp>
      <p:sp>
        <p:nvSpPr>
          <p:cNvPr id="37891" name="内容占位符 2"/>
          <p:cNvSpPr>
            <a:spLocks noGrp="1"/>
          </p:cNvSpPr>
          <p:nvPr>
            <p:ph idx="1"/>
          </p:nvPr>
        </p:nvSpPr>
        <p:spPr>
          <a:xfrm>
            <a:off x="971600" y="2017713"/>
            <a:ext cx="7772400" cy="4114800"/>
          </a:xfrm>
        </p:spPr>
        <p:txBody>
          <a:bodyPr/>
          <a:lstStyle/>
          <a:p>
            <a:pPr>
              <a:lnSpc>
                <a:spcPct val="110000"/>
              </a:lnSpc>
              <a:spcBef>
                <a:spcPct val="50000"/>
              </a:spcBef>
            </a:pPr>
            <a:r>
              <a:rPr lang="zh-CN" altLang="en-US" sz="3200" b="1" dirty="0" smtClean="0">
                <a:solidFill>
                  <a:srgbClr val="FF0000"/>
                </a:solidFill>
                <a:latin typeface="华文中宋" panose="02010600040101010101" pitchFamily="2" charset="-122"/>
                <a:ea typeface="华文中宋" panose="02010600040101010101" pitchFamily="2" charset="-122"/>
              </a:rPr>
              <a:t>约翰·西尔勒和“中文屋子”</a:t>
            </a:r>
          </a:p>
          <a:p>
            <a:pPr>
              <a:lnSpc>
                <a:spcPct val="110000"/>
              </a:lnSpc>
              <a:spcBef>
                <a:spcPct val="100000"/>
              </a:spcBef>
              <a:buFont typeface="Wingdings" panose="05000000000000000000" pitchFamily="2" charset="2"/>
              <a:buNone/>
            </a:pPr>
            <a:r>
              <a:rPr lang="zh-CN" altLang="en-US" dirty="0" smtClean="0">
                <a:latin typeface="华文中宋" panose="02010600040101010101" pitchFamily="2" charset="-122"/>
                <a:ea typeface="华文中宋" panose="02010600040101010101" pitchFamily="2" charset="-122"/>
              </a:rPr>
              <a:t>  对于“图灵测试”, 美国哲学家约翰·西尔勒(John Searle, 1980年)提出了异议。他用一个现在称为“中文屋子”的假设, 试图说明即便是一台计算机通过了图灵测试, 也不能说它就真的具有智能。　　　</a:t>
            </a:r>
          </a:p>
          <a:p>
            <a:endParaRPr lang="zh-CN" altLang="en-US" dirty="0" smtClean="0"/>
          </a:p>
        </p:txBody>
      </p:sp>
      <p:sp>
        <p:nvSpPr>
          <p:cNvPr id="378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3A78AE-9135-437C-8283-70607AEAE3E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139</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34591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1046163" y="620713"/>
            <a:ext cx="7793037" cy="1143000"/>
          </a:xfrm>
        </p:spPr>
        <p:txBody>
          <a:bodyPr/>
          <a:lstStyle/>
          <a:p>
            <a:pPr eaLnBrk="1" hangingPunct="1"/>
            <a:r>
              <a:rPr lang="zh-CN" altLang="en-US" smtClean="0"/>
              <a:t>第</a:t>
            </a:r>
            <a:r>
              <a:rPr lang="en-US" altLang="zh-CN" smtClean="0">
                <a:latin typeface="华文新魏" panose="02010800040101010101" pitchFamily="2" charset="-122"/>
              </a:rPr>
              <a:t>3</a:t>
            </a:r>
            <a:r>
              <a:rPr lang="zh-CN" altLang="en-US" smtClean="0"/>
              <a:t>章 搜索技术</a:t>
            </a:r>
          </a:p>
        </p:txBody>
      </p:sp>
      <p:sp>
        <p:nvSpPr>
          <p:cNvPr id="184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425381-02F6-4CF8-8EE1-C7B46D3E024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843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E749DF-6F71-4B68-86E3-6B274374D62F}"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14</a:t>
            </a:fld>
            <a:endParaRPr kumimoji="0" lang="en-US" altLang="zh-CN" sz="1400" smtClean="0">
              <a:latin typeface="Tahoma" panose="020B0604030504040204" pitchFamily="34" charset="0"/>
              <a:ea typeface="宋体" panose="02010600030101010101" pitchFamily="2" charset="-122"/>
            </a:endParaRPr>
          </a:p>
        </p:txBody>
      </p:sp>
      <p:sp>
        <p:nvSpPr>
          <p:cNvPr id="7" name="Rectangle 6"/>
          <p:cNvSpPr txBox="1">
            <a:spLocks noChangeArrowheads="1"/>
          </p:cNvSpPr>
          <p:nvPr/>
        </p:nvSpPr>
        <p:spPr bwMode="auto">
          <a:xfrm>
            <a:off x="920169" y="2317750"/>
            <a:ext cx="6408737" cy="381000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搜索的概念</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状态空间搜索</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与</a:t>
            </a:r>
            <a:r>
              <a:rPr lang="en-US" altLang="zh-CN" sz="3200" kern="0" dirty="0">
                <a:latin typeface="华文新魏" pitchFamily="2" charset="-122"/>
                <a:ea typeface="华文新魏" pitchFamily="2" charset="-122"/>
              </a:rPr>
              <a:t>/</a:t>
            </a:r>
            <a:r>
              <a:rPr lang="zh-CN" altLang="en-US" sz="3200" kern="0" dirty="0">
                <a:latin typeface="华文新魏" pitchFamily="2" charset="-122"/>
                <a:ea typeface="华文新魏" pitchFamily="2" charset="-122"/>
              </a:rPr>
              <a:t>或图搜索</a:t>
            </a:r>
            <a:endParaRPr lang="zh-CN" altLang="en-US" sz="2800" kern="0"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endParaRPr lang="zh-CN" altLang="en-US" smtClean="0"/>
          </a:p>
        </p:txBody>
      </p:sp>
      <p:sp>
        <p:nvSpPr>
          <p:cNvPr id="38915" name="内容占位符 2"/>
          <p:cNvSpPr>
            <a:spLocks noGrp="1"/>
          </p:cNvSpPr>
          <p:nvPr>
            <p:ph idx="1"/>
          </p:nvPr>
        </p:nvSpPr>
        <p:spPr>
          <a:xfrm>
            <a:off x="611188" y="2017713"/>
            <a:ext cx="8532812" cy="4114800"/>
          </a:xfrm>
        </p:spPr>
        <p:txBody>
          <a:bodyPr/>
          <a:lstStyle/>
          <a:p>
            <a:pPr algn="just">
              <a:lnSpc>
                <a:spcPct val="130000"/>
              </a:lnSpc>
              <a:spcBef>
                <a:spcPct val="50000"/>
              </a:spcBef>
            </a:pPr>
            <a:r>
              <a:rPr lang="zh-CN" altLang="en-US" smtClean="0"/>
              <a:t>上述定义虽然都指出了人工智能的一些特征, 但用它们却难以界定一台计算机是否具有智能。因为要界定机器是否具有智能, 必然要涉及到什么是智能的问题,但这却是一个难以准确回答的问题。</a:t>
            </a:r>
          </a:p>
          <a:p>
            <a:pPr algn="just">
              <a:lnSpc>
                <a:spcPct val="130000"/>
              </a:lnSpc>
              <a:spcBef>
                <a:spcPct val="50000"/>
              </a:spcBef>
            </a:pPr>
            <a:r>
              <a:rPr lang="zh-CN" altLang="en-US" smtClean="0">
                <a:solidFill>
                  <a:srgbClr val="FF0000"/>
                </a:solidFill>
              </a:rPr>
              <a:t>人工智能</a:t>
            </a:r>
            <a:r>
              <a:rPr lang="zh-CN" altLang="en-US" smtClean="0"/>
              <a:t>——是一门研究如何构造智能机器、智能系统，使它能模拟、拓展、延伸人类智能的学科。</a:t>
            </a:r>
          </a:p>
        </p:txBody>
      </p:sp>
      <p:sp>
        <p:nvSpPr>
          <p:cNvPr id="389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FA00B0-77BF-4940-B373-58A11F86BFC3}"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140</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25516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046163" y="620713"/>
            <a:ext cx="7793037" cy="1143000"/>
          </a:xfrm>
        </p:spPr>
        <p:txBody>
          <a:bodyPr/>
          <a:lstStyle/>
          <a:p>
            <a:pPr eaLnBrk="1" hangingPunct="1"/>
            <a:r>
              <a:rPr lang="zh-CN" altLang="en-US" smtClean="0"/>
              <a:t>第</a:t>
            </a:r>
            <a:r>
              <a:rPr lang="en-US" altLang="zh-CN" smtClean="0">
                <a:latin typeface="华文新魏" panose="02010800040101010101" pitchFamily="2" charset="-122"/>
              </a:rPr>
              <a:t>4</a:t>
            </a:r>
            <a:r>
              <a:rPr lang="zh-CN" altLang="en-US" smtClean="0"/>
              <a:t>章 知识推理</a:t>
            </a:r>
          </a:p>
        </p:txBody>
      </p:sp>
      <p:sp>
        <p:nvSpPr>
          <p:cNvPr id="19459"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EF1551E-E5F4-44AE-8F7E-FCDC9BF06784}"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194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3F8EE4-2FD6-4BB0-9AFF-9C4FBF8A7A4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15</a:t>
            </a:fld>
            <a:endParaRPr kumimoji="0" lang="en-US" altLang="zh-CN" sz="1400" smtClean="0">
              <a:latin typeface="Tahoma" panose="020B0604030504040204" pitchFamily="34" charset="0"/>
              <a:ea typeface="宋体" panose="02010600030101010101" pitchFamily="2" charset="-122"/>
            </a:endParaRPr>
          </a:p>
        </p:txBody>
      </p:sp>
      <p:sp>
        <p:nvSpPr>
          <p:cNvPr id="7" name="Rectangle 6"/>
          <p:cNvSpPr txBox="1">
            <a:spLocks noChangeArrowheads="1"/>
          </p:cNvSpPr>
          <p:nvPr/>
        </p:nvSpPr>
        <p:spPr bwMode="auto">
          <a:xfrm>
            <a:off x="684213" y="2276475"/>
            <a:ext cx="6408737" cy="381000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推理的概念</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归结演绎推理</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smtClean="0">
                <a:latin typeface="华文新魏" pitchFamily="2" charset="-122"/>
                <a:ea typeface="华文新魏" pitchFamily="2" charset="-122"/>
              </a:rPr>
              <a:t>非</a:t>
            </a:r>
            <a:r>
              <a:rPr lang="zh-CN" altLang="en-US" sz="3200" kern="0" dirty="0">
                <a:latin typeface="华文新魏" pitchFamily="2" charset="-122"/>
                <a:ea typeface="华文新魏" pitchFamily="2" charset="-122"/>
              </a:rPr>
              <a:t>归</a:t>
            </a:r>
            <a:r>
              <a:rPr lang="zh-CN" altLang="en-US" sz="3200" kern="0" dirty="0" smtClean="0">
                <a:latin typeface="华文新魏" pitchFamily="2" charset="-122"/>
                <a:ea typeface="华文新魏" pitchFamily="2" charset="-122"/>
              </a:rPr>
              <a:t>结</a:t>
            </a:r>
            <a:r>
              <a:rPr lang="zh-CN" altLang="en-US" sz="3200" kern="0" dirty="0">
                <a:latin typeface="华文新魏" pitchFamily="2" charset="-122"/>
                <a:ea typeface="华文新魏" pitchFamily="2" charset="-122"/>
              </a:rPr>
              <a:t>演绎推理</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不确定推理方法</a:t>
            </a:r>
            <a:endParaRPr lang="en-US" altLang="zh-CN" sz="3200" kern="0"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046163" y="620713"/>
            <a:ext cx="7793037" cy="1143000"/>
          </a:xfrm>
        </p:spPr>
        <p:txBody>
          <a:bodyPr/>
          <a:lstStyle/>
          <a:p>
            <a:pPr eaLnBrk="1" hangingPunct="1"/>
            <a:r>
              <a:rPr lang="zh-CN" altLang="en-US" smtClean="0"/>
              <a:t>第</a:t>
            </a:r>
            <a:r>
              <a:rPr lang="en-US" altLang="zh-CN" smtClean="0">
                <a:latin typeface="华文新魏" panose="02010800040101010101" pitchFamily="2" charset="-122"/>
              </a:rPr>
              <a:t>5</a:t>
            </a:r>
            <a:r>
              <a:rPr lang="zh-CN" altLang="en-US" smtClean="0"/>
              <a:t>章 高级搜索</a:t>
            </a:r>
          </a:p>
        </p:txBody>
      </p:sp>
      <p:sp>
        <p:nvSpPr>
          <p:cNvPr id="20483"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786F751-63F6-41CF-A140-6C6493E95F8B}"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2048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37F1D04-0C43-4C55-B80B-128F43BA1F0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16</a:t>
            </a:fld>
            <a:endParaRPr kumimoji="0" lang="en-US" altLang="zh-CN" sz="1400" smtClean="0">
              <a:latin typeface="Tahoma" panose="020B0604030504040204" pitchFamily="34" charset="0"/>
              <a:ea typeface="宋体" panose="02010600030101010101" pitchFamily="2" charset="-122"/>
            </a:endParaRPr>
          </a:p>
        </p:txBody>
      </p:sp>
      <p:sp>
        <p:nvSpPr>
          <p:cNvPr id="7" name="Rectangle 6"/>
          <p:cNvSpPr txBox="1">
            <a:spLocks noChangeArrowheads="1"/>
          </p:cNvSpPr>
          <p:nvPr/>
        </p:nvSpPr>
        <p:spPr bwMode="auto">
          <a:xfrm>
            <a:off x="827584" y="2139156"/>
            <a:ext cx="6624736" cy="4098156"/>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最优化问题</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smtClean="0">
                <a:latin typeface="华文新魏" pitchFamily="2" charset="-122"/>
                <a:ea typeface="华文新魏" pitchFamily="2" charset="-122"/>
              </a:rPr>
              <a:t>神经计算</a:t>
            </a:r>
            <a:endParaRPr lang="en-US" altLang="zh-CN" sz="32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Blip>
                <a:blip r:embed="rId2"/>
              </a:buBlip>
              <a:defRPr/>
            </a:pPr>
            <a:r>
              <a:rPr lang="zh-CN" altLang="en-US" sz="3200" kern="0" dirty="0">
                <a:latin typeface="华文新魏" pitchFamily="2" charset="-122"/>
                <a:ea typeface="华文新魏" pitchFamily="2" charset="-122"/>
              </a:rPr>
              <a:t>遗传算法</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smtClean="0">
                <a:latin typeface="华文新魏" pitchFamily="2" charset="-122"/>
                <a:ea typeface="华文新魏" pitchFamily="2" charset="-122"/>
              </a:rPr>
              <a:t>模糊计算</a:t>
            </a:r>
            <a:endParaRPr lang="en-US" altLang="zh-CN" sz="32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a:latin typeface="华文新魏" pitchFamily="2" charset="-122"/>
                <a:ea typeface="华文新魏" pitchFamily="2" charset="-122"/>
              </a:rPr>
              <a:t>粗糙</a:t>
            </a:r>
            <a:r>
              <a:rPr lang="zh-CN" altLang="en-US" sz="3200" kern="0" dirty="0" smtClean="0">
                <a:latin typeface="华文新魏" pitchFamily="2" charset="-122"/>
                <a:ea typeface="华文新魏" pitchFamily="2" charset="-122"/>
              </a:rPr>
              <a:t>集理论</a:t>
            </a:r>
            <a:endParaRPr lang="en-US" altLang="zh-CN" sz="32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3200" kern="0" dirty="0" smtClean="0">
                <a:latin typeface="华文新魏" pitchFamily="2" charset="-122"/>
                <a:ea typeface="华文新魏" pitchFamily="2" charset="-122"/>
              </a:rPr>
              <a:t>粒子</a:t>
            </a:r>
            <a:r>
              <a:rPr lang="zh-CN" altLang="en-US" sz="3200" kern="0" dirty="0">
                <a:latin typeface="华文新魏" pitchFamily="2" charset="-122"/>
                <a:ea typeface="华文新魏" pitchFamily="2" charset="-122"/>
              </a:rPr>
              <a:t>群优化</a:t>
            </a:r>
            <a:r>
              <a:rPr lang="zh-CN" altLang="en-US" sz="3200" kern="0" dirty="0" smtClean="0">
                <a:latin typeface="华文新魏" pitchFamily="2" charset="-122"/>
                <a:ea typeface="华文新魏" pitchFamily="2" charset="-122"/>
              </a:rPr>
              <a:t>算法</a:t>
            </a:r>
            <a:endParaRPr lang="en-US" altLang="zh-CN" sz="32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Blip>
                <a:blip r:embed="rId2"/>
              </a:buBlip>
              <a:defRPr/>
            </a:pPr>
            <a:r>
              <a:rPr lang="zh-CN" altLang="en-US" sz="3200" kern="0" dirty="0">
                <a:latin typeface="华文新魏" pitchFamily="2" charset="-122"/>
                <a:ea typeface="华文新魏" pitchFamily="2" charset="-122"/>
              </a:rPr>
              <a:t>蚁群优化</a:t>
            </a:r>
            <a:r>
              <a:rPr lang="zh-CN" altLang="en-US" sz="3200" kern="0" dirty="0" smtClean="0">
                <a:latin typeface="华文新魏" pitchFamily="2" charset="-122"/>
                <a:ea typeface="华文新魏" pitchFamily="2" charset="-122"/>
              </a:rPr>
              <a:t>算法</a:t>
            </a:r>
            <a:endParaRPr lang="en-US" altLang="zh-CN" sz="3200" kern="0"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1046163" y="620713"/>
            <a:ext cx="7793037" cy="1143000"/>
          </a:xfrm>
        </p:spPr>
        <p:txBody>
          <a:bodyPr/>
          <a:lstStyle/>
          <a:p>
            <a:pPr eaLnBrk="1" hangingPunct="1"/>
            <a:r>
              <a:rPr lang="zh-CN" altLang="en-US" smtClean="0"/>
              <a:t>第</a:t>
            </a:r>
            <a:r>
              <a:rPr lang="en-US" altLang="zh-CN" smtClean="0">
                <a:latin typeface="华文新魏" panose="02010800040101010101" pitchFamily="2" charset="-122"/>
              </a:rPr>
              <a:t>6</a:t>
            </a:r>
            <a:r>
              <a:rPr lang="zh-CN" altLang="en-US" smtClean="0"/>
              <a:t>章 机器学习</a:t>
            </a:r>
          </a:p>
        </p:txBody>
      </p:sp>
      <p:sp>
        <p:nvSpPr>
          <p:cNvPr id="21507"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6E78F54-4E92-4D3C-8CAA-43DB58976CF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2017/11/18</a:t>
            </a:fld>
            <a:endParaRPr kumimoji="0" lang="en-US" altLang="zh-CN" sz="1400" smtClean="0">
              <a:latin typeface="Tahoma" panose="020B0604030504040204" pitchFamily="34" charset="0"/>
              <a:ea typeface="宋体" panose="02010600030101010101" pitchFamily="2" charset="-122"/>
            </a:endParaRPr>
          </a:p>
        </p:txBody>
      </p:sp>
      <p:sp>
        <p:nvSpPr>
          <p:cNvPr id="2150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2567CA-EB74-45D9-8225-E73E6838820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17</a:t>
            </a:fld>
            <a:endParaRPr kumimoji="0" lang="en-US" altLang="zh-CN" sz="1400" smtClean="0">
              <a:latin typeface="Tahoma" panose="020B0604030504040204" pitchFamily="34" charset="0"/>
              <a:ea typeface="宋体" panose="02010600030101010101" pitchFamily="2" charset="-122"/>
            </a:endParaRPr>
          </a:p>
        </p:txBody>
      </p:sp>
      <p:sp>
        <p:nvSpPr>
          <p:cNvPr id="7" name="Rectangle 6"/>
          <p:cNvSpPr txBox="1">
            <a:spLocks noChangeArrowheads="1"/>
          </p:cNvSpPr>
          <p:nvPr/>
        </p:nvSpPr>
        <p:spPr bwMode="auto">
          <a:xfrm>
            <a:off x="914400" y="2603996"/>
            <a:ext cx="4881736" cy="288032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a:latin typeface="华文新魏" pitchFamily="2" charset="-122"/>
                <a:ea typeface="华文新魏" pitchFamily="2" charset="-122"/>
              </a:rPr>
              <a:t>机器学习的定义和发展历史</a:t>
            </a: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400" kern="0" dirty="0">
                <a:latin typeface="华文新魏" pitchFamily="2" charset="-122"/>
                <a:ea typeface="华文新魏" pitchFamily="2" charset="-122"/>
              </a:rPr>
              <a:t>机器学习</a:t>
            </a:r>
            <a:r>
              <a:rPr lang="zh-CN" altLang="en-US" sz="2400" kern="0" dirty="0" smtClean="0">
                <a:latin typeface="华文新魏" pitchFamily="2" charset="-122"/>
                <a:ea typeface="华文新魏" pitchFamily="2" charset="-122"/>
              </a:rPr>
              <a:t>的主要策略和基本</a:t>
            </a:r>
            <a:r>
              <a:rPr lang="zh-CN" altLang="en-US" sz="2400" kern="0" dirty="0">
                <a:latin typeface="华文新魏" pitchFamily="2" charset="-122"/>
                <a:ea typeface="华文新魏" pitchFamily="2" charset="-122"/>
              </a:rPr>
              <a:t>结构</a:t>
            </a: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归纳学习</a:t>
            </a:r>
            <a:endParaRPr lang="en-US" altLang="zh-CN" sz="28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Blip>
                <a:blip r:embed="rId2"/>
              </a:buBlip>
              <a:defRPr/>
            </a:pPr>
            <a:r>
              <a:rPr lang="zh-CN" altLang="en-US" sz="2800" kern="0" dirty="0">
                <a:latin typeface="华文新魏" pitchFamily="2" charset="-122"/>
                <a:ea typeface="华文新魏" pitchFamily="2" charset="-122"/>
              </a:rPr>
              <a:t>决策树</a:t>
            </a:r>
            <a:r>
              <a:rPr lang="zh-CN" altLang="en-US" sz="2800" kern="0" dirty="0" smtClean="0">
                <a:latin typeface="华文新魏" pitchFamily="2" charset="-122"/>
                <a:ea typeface="华文新魏" pitchFamily="2" charset="-122"/>
              </a:rPr>
              <a:t>学习</a:t>
            </a:r>
            <a:endParaRPr lang="en-US" altLang="zh-CN" sz="28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类比学习</a:t>
            </a:r>
            <a:endParaRPr lang="zh-CN" altLang="en-US" sz="2800" kern="0" dirty="0">
              <a:latin typeface="华文新魏" pitchFamily="2" charset="-122"/>
              <a:ea typeface="华文新魏" pitchFamily="2" charset="-122"/>
            </a:endParaRPr>
          </a:p>
        </p:txBody>
      </p:sp>
      <p:sp>
        <p:nvSpPr>
          <p:cNvPr id="8" name="Rectangle 6"/>
          <p:cNvSpPr txBox="1">
            <a:spLocks noChangeArrowheads="1"/>
          </p:cNvSpPr>
          <p:nvPr/>
        </p:nvSpPr>
        <p:spPr bwMode="auto">
          <a:xfrm>
            <a:off x="5973758" y="2603996"/>
            <a:ext cx="2717576" cy="288032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Blip>
                <a:blip r:embed="rId2"/>
              </a:buBlip>
              <a:defRPr/>
            </a:pPr>
            <a:r>
              <a:rPr lang="zh-CN" altLang="en-US" sz="2800" kern="0" dirty="0">
                <a:latin typeface="华文新魏" pitchFamily="2" charset="-122"/>
                <a:ea typeface="华文新魏" pitchFamily="2" charset="-122"/>
              </a:rPr>
              <a:t>解释</a:t>
            </a:r>
            <a:r>
              <a:rPr lang="zh-CN" altLang="en-US" sz="2800" kern="0" dirty="0" smtClean="0">
                <a:latin typeface="华文新魏" pitchFamily="2" charset="-122"/>
                <a:ea typeface="华文新魏" pitchFamily="2" charset="-122"/>
              </a:rPr>
              <a:t>学习</a:t>
            </a:r>
            <a:endParaRPr lang="en-US" altLang="zh-CN" sz="28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神经网络学习</a:t>
            </a:r>
            <a:endParaRPr lang="en-US" altLang="zh-CN" sz="2800" kern="0" dirty="0" smtClean="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知识发现</a:t>
            </a:r>
            <a:endParaRPr lang="zh-CN" altLang="en-US" sz="28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增强学习</a:t>
            </a:r>
            <a:endParaRPr lang="en-US" altLang="zh-CN" sz="2800" kern="0" dirty="0">
              <a:latin typeface="华文新魏" pitchFamily="2" charset="-122"/>
              <a:ea typeface="华文新魏" pitchFamily="2" charset="-122"/>
            </a:endParaRPr>
          </a:p>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kern="0" dirty="0" smtClean="0">
                <a:latin typeface="华文新魏" pitchFamily="2" charset="-122"/>
                <a:ea typeface="华文新魏" pitchFamily="2" charset="-122"/>
              </a:rPr>
              <a:t>深度学习</a:t>
            </a:r>
            <a:endParaRPr lang="zh-CN" altLang="en-US" sz="2800" kern="0"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827088" y="617538"/>
            <a:ext cx="8116887" cy="1143000"/>
          </a:xfrm>
        </p:spPr>
        <p:txBody>
          <a:bodyPr/>
          <a:lstStyle/>
          <a:p>
            <a:r>
              <a:rPr lang="en-US" altLang="zh-CN" sz="4000" dirty="0" smtClean="0"/>
              <a:t>IJCAI</a:t>
            </a:r>
            <a:r>
              <a:rPr lang="zh-CN" altLang="en-US" sz="4000" dirty="0" smtClean="0"/>
              <a:t>人工智能国际联合大会</a:t>
            </a:r>
          </a:p>
        </p:txBody>
      </p:sp>
      <p:sp>
        <p:nvSpPr>
          <p:cNvPr id="24579" name="内容占位符 2"/>
          <p:cNvSpPr>
            <a:spLocks noGrp="1"/>
          </p:cNvSpPr>
          <p:nvPr>
            <p:ph idx="1"/>
          </p:nvPr>
        </p:nvSpPr>
        <p:spPr>
          <a:xfrm>
            <a:off x="468312" y="1865312"/>
            <a:ext cx="8568183" cy="4916488"/>
          </a:xfrm>
        </p:spPr>
        <p:txBody>
          <a:bodyPr/>
          <a:lstStyle/>
          <a:p>
            <a:r>
              <a:rPr lang="zh-CN" altLang="en-US" sz="2400" dirty="0" smtClean="0"/>
              <a:t>始于</a:t>
            </a:r>
            <a:r>
              <a:rPr lang="en-US" altLang="zh-CN" sz="2400" dirty="0" smtClean="0"/>
              <a:t>1969</a:t>
            </a:r>
            <a:r>
              <a:rPr lang="zh-CN" altLang="en-US" sz="2400" dirty="0" smtClean="0"/>
              <a:t>年，第一次会议在美国首都华盛顿举行，此后每两年一次，成为人工智能领域最有影响、最重要的学术会议</a:t>
            </a:r>
            <a:r>
              <a:rPr lang="zh-CN" altLang="en-US" sz="2400" dirty="0"/>
              <a:t>之一，被中国计算机学会推荐国际学术会议列表认定为</a:t>
            </a:r>
            <a:r>
              <a:rPr lang="en-US" altLang="zh-CN" sz="2400" dirty="0"/>
              <a:t>A</a:t>
            </a:r>
            <a:r>
              <a:rPr lang="zh-CN" altLang="en-US" sz="2400" dirty="0"/>
              <a:t>类会议</a:t>
            </a:r>
            <a:r>
              <a:rPr lang="zh-CN" altLang="en-US" sz="2400" dirty="0" smtClean="0"/>
              <a:t>。</a:t>
            </a:r>
            <a:r>
              <a:rPr lang="en-US" altLang="zh-CN" sz="2400" dirty="0" smtClean="0"/>
              <a:t>2015</a:t>
            </a:r>
            <a:r>
              <a:rPr lang="zh-CN" altLang="en-US" sz="2400" dirty="0" smtClean="0"/>
              <a:t>年开始改为每年一次。</a:t>
            </a:r>
            <a:endParaRPr lang="en-US" altLang="zh-CN" sz="2400" dirty="0" smtClean="0"/>
          </a:p>
          <a:p>
            <a:pPr lvl="1"/>
            <a:r>
              <a:rPr lang="en-US" altLang="zh-CN" b="1" dirty="0"/>
              <a:t> </a:t>
            </a:r>
            <a:r>
              <a:rPr lang="en-US" altLang="zh-CN" dirty="0"/>
              <a:t>July </a:t>
            </a:r>
            <a:r>
              <a:rPr lang="en-US" altLang="zh-CN" dirty="0" smtClean="0"/>
              <a:t>25-31,2015</a:t>
            </a:r>
            <a:r>
              <a:rPr lang="en-US" altLang="zh-CN" dirty="0"/>
              <a:t> </a:t>
            </a:r>
            <a:r>
              <a:rPr lang="en-US" altLang="zh-CN" b="1" dirty="0"/>
              <a:t> </a:t>
            </a:r>
            <a:r>
              <a:rPr lang="en-US" altLang="zh-CN" dirty="0" smtClean="0"/>
              <a:t>Buenos </a:t>
            </a:r>
            <a:r>
              <a:rPr lang="en-US" altLang="zh-CN" dirty="0"/>
              <a:t>Aires, Argentina</a:t>
            </a:r>
            <a:endParaRPr lang="en-US" altLang="zh-CN" sz="2000" dirty="0" smtClean="0"/>
          </a:p>
          <a:p>
            <a:pPr lvl="1"/>
            <a:r>
              <a:rPr lang="en-US" altLang="zh-CN" dirty="0" smtClean="0"/>
              <a:t>July 9-15,2016 New York, USA</a:t>
            </a:r>
          </a:p>
          <a:p>
            <a:pPr lvl="1"/>
            <a:r>
              <a:rPr lang="en-US" altLang="zh-CN" dirty="0" smtClean="0"/>
              <a:t>August 19-25</a:t>
            </a:r>
            <a:r>
              <a:rPr lang="zh-CN" altLang="en-US" dirty="0" smtClean="0"/>
              <a:t>，</a:t>
            </a:r>
            <a:r>
              <a:rPr lang="en-US" altLang="zh-CN" dirty="0" smtClean="0"/>
              <a:t>2017 Melbourne</a:t>
            </a:r>
            <a:r>
              <a:rPr lang="en-US" altLang="zh-CN" dirty="0"/>
              <a:t>, </a:t>
            </a:r>
            <a:r>
              <a:rPr lang="en-US" altLang="zh-CN" dirty="0" smtClean="0"/>
              <a:t>Australia</a:t>
            </a:r>
          </a:p>
          <a:p>
            <a:pPr lvl="2"/>
            <a:r>
              <a:rPr lang="en-US" altLang="zh-CN" b="1" dirty="0">
                <a:solidFill>
                  <a:srgbClr val="0000FF"/>
                </a:solidFill>
              </a:rPr>
              <a:t>traditional topics</a:t>
            </a:r>
            <a:r>
              <a:rPr lang="en-US" altLang="zh-CN" dirty="0"/>
              <a:t> such as search, machine learning, planning, knowledge representation, reasoning, natural language processing, robotics and perception, and </a:t>
            </a:r>
            <a:r>
              <a:rPr lang="en-US" altLang="zh-CN" dirty="0" err="1"/>
              <a:t>multiagent</a:t>
            </a:r>
            <a:r>
              <a:rPr lang="en-US" altLang="zh-CN" dirty="0"/>
              <a:t> systems. </a:t>
            </a:r>
            <a:endParaRPr lang="en-US" altLang="zh-CN" dirty="0" smtClean="0"/>
          </a:p>
          <a:p>
            <a:pPr lvl="2"/>
            <a:r>
              <a:rPr lang="en-US" altLang="zh-CN" b="1" dirty="0">
                <a:solidFill>
                  <a:srgbClr val="0000FF"/>
                </a:solidFill>
              </a:rPr>
              <a:t>novel application domains</a:t>
            </a:r>
            <a:r>
              <a:rPr lang="en-US" altLang="zh-CN" dirty="0"/>
              <a:t>, such as security, sustainability, health care, transportation, and </a:t>
            </a:r>
            <a:r>
              <a:rPr lang="en-US" altLang="zh-CN" dirty="0" smtClean="0"/>
              <a:t>commerce.</a:t>
            </a:r>
          </a:p>
        </p:txBody>
      </p:sp>
      <p:sp>
        <p:nvSpPr>
          <p:cNvPr id="2458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596C13-249E-43B6-8BFF-DA06488648F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18</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67519" y="1985169"/>
            <a:ext cx="8676456" cy="4114800"/>
          </a:xfrm>
        </p:spPr>
        <p:txBody>
          <a:bodyPr/>
          <a:lstStyle/>
          <a:p>
            <a:r>
              <a:rPr lang="zh-CN" altLang="en-US" dirty="0"/>
              <a:t>中国人工智能目前处于爆发期，在世界范围内属于第一梯队</a:t>
            </a:r>
            <a:r>
              <a:rPr lang="zh-CN" altLang="en-US" dirty="0" smtClean="0"/>
              <a:t>。</a:t>
            </a:r>
            <a:endParaRPr lang="en-US" altLang="zh-CN" dirty="0" smtClean="0"/>
          </a:p>
          <a:p>
            <a:r>
              <a:rPr lang="zh-CN" altLang="en-US" dirty="0"/>
              <a:t>中国参会人数接近与会总人数的</a:t>
            </a:r>
            <a:r>
              <a:rPr lang="en-US" altLang="zh-CN" dirty="0"/>
              <a:t>1/4</a:t>
            </a:r>
            <a:r>
              <a:rPr lang="zh-CN" altLang="en-US" dirty="0"/>
              <a:t>。大会展示和交流的科研成果约有</a:t>
            </a:r>
            <a:r>
              <a:rPr lang="en-US" altLang="zh-CN" dirty="0"/>
              <a:t>1/3</a:t>
            </a:r>
            <a:r>
              <a:rPr lang="zh-CN" altLang="en-US" dirty="0"/>
              <a:t>来自中国，超过了美国和欧洲的总和</a:t>
            </a:r>
            <a:r>
              <a:rPr lang="zh-CN" altLang="en-US" dirty="0" smtClean="0"/>
              <a:t>。</a:t>
            </a:r>
            <a:endParaRPr lang="en-US" altLang="zh-CN" dirty="0" smtClean="0"/>
          </a:p>
          <a:p>
            <a:r>
              <a:rPr lang="zh-CN" altLang="en-US" dirty="0"/>
              <a:t>国际人工智能联合会主席法海姆</a:t>
            </a:r>
            <a:r>
              <a:rPr lang="en-US" altLang="zh-CN" dirty="0"/>
              <a:t>·</a:t>
            </a:r>
            <a:r>
              <a:rPr lang="zh-CN" altLang="en-US" dirty="0"/>
              <a:t>巴克斯教授认为，中国在人工智能应用方面已经非常先进，阿里巴巴、腾讯这样的中国企业拥有相当数量的优秀工程师和丰富的数据资源，与西方大公司已经非常接近。</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19</a:t>
            </a:fld>
            <a:endParaRPr lang="en-US" altLang="zh-CN"/>
          </a:p>
        </p:txBody>
      </p:sp>
    </p:spTree>
    <p:extLst>
      <p:ext uri="{BB962C8B-B14F-4D97-AF65-F5344CB8AC3E}">
        <p14:creationId xmlns:p14="http://schemas.microsoft.com/office/powerpoint/2010/main" val="1513444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33A267-4F58-4452-9DC9-52CB410A79E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a:t>
            </a:fld>
            <a:endParaRPr kumimoji="0" lang="en-US" altLang="zh-CN" sz="1400" smtClean="0">
              <a:latin typeface="Tahoma" panose="020B0604030504040204" pitchFamily="34" charset="0"/>
              <a:ea typeface="宋体" panose="02010600030101010101" pitchFamily="2" charset="-122"/>
            </a:endParaRPr>
          </a:p>
        </p:txBody>
      </p:sp>
      <p:sp>
        <p:nvSpPr>
          <p:cNvPr id="7171" name="Rectangle 1026"/>
          <p:cNvSpPr>
            <a:spLocks noGrp="1" noChangeArrowheads="1"/>
          </p:cNvSpPr>
          <p:nvPr>
            <p:ph type="title"/>
          </p:nvPr>
        </p:nvSpPr>
        <p:spPr/>
        <p:txBody>
          <a:bodyPr/>
          <a:lstStyle/>
          <a:p>
            <a:pPr eaLnBrk="1" hangingPunct="1"/>
            <a:r>
              <a:rPr lang="zh-CN" altLang="en-US" smtClean="0"/>
              <a:t>教学安排</a:t>
            </a:r>
          </a:p>
        </p:txBody>
      </p:sp>
      <p:sp>
        <p:nvSpPr>
          <p:cNvPr id="5124" name="Rectangle 1027"/>
          <p:cNvSpPr>
            <a:spLocks noGrp="1" noChangeArrowheads="1"/>
          </p:cNvSpPr>
          <p:nvPr>
            <p:ph type="body" idx="1"/>
          </p:nvPr>
        </p:nvSpPr>
        <p:spPr>
          <a:xfrm>
            <a:off x="250825" y="2017713"/>
            <a:ext cx="8208963" cy="4114800"/>
          </a:xfrm>
          <a:ln>
            <a:solidFill>
              <a:schemeClr val="tx2">
                <a:lumMod val="60000"/>
                <a:lumOff val="40000"/>
              </a:schemeClr>
            </a:solidFill>
          </a:ln>
        </p:spPr>
        <p:txBody>
          <a:bodyPr/>
          <a:lstStyle/>
          <a:p>
            <a:pPr eaLnBrk="1" hangingPunct="1">
              <a:defRPr/>
            </a:pPr>
            <a:r>
              <a:rPr lang="en-US" altLang="zh-CN" sz="2400" dirty="0" smtClean="0"/>
              <a:t>52</a:t>
            </a:r>
            <a:r>
              <a:rPr lang="zh-CN" altLang="en-US" sz="2400" dirty="0" smtClean="0"/>
              <a:t>学时   ，3学分  </a:t>
            </a:r>
            <a:endParaRPr lang="en-US" altLang="zh-CN" sz="2400" dirty="0" smtClean="0"/>
          </a:p>
          <a:p>
            <a:pPr lvl="1" eaLnBrk="1" hangingPunct="1">
              <a:defRPr/>
            </a:pPr>
            <a:r>
              <a:rPr lang="zh-CN" altLang="en-US" sz="2000" dirty="0" smtClean="0"/>
              <a:t>授课 </a:t>
            </a:r>
            <a:r>
              <a:rPr lang="en-US" altLang="zh-CN" sz="2000" dirty="0" smtClean="0"/>
              <a:t>40</a:t>
            </a:r>
            <a:r>
              <a:rPr lang="zh-CN" altLang="en-US" sz="2000" dirty="0" smtClean="0"/>
              <a:t>学时</a:t>
            </a:r>
            <a:r>
              <a:rPr lang="en-US" altLang="zh-CN" sz="2000" dirty="0" smtClean="0"/>
              <a:t>, 1-10 </a:t>
            </a:r>
            <a:r>
              <a:rPr lang="zh-CN" altLang="en-US" sz="2000" dirty="0" smtClean="0"/>
              <a:t>周 </a:t>
            </a:r>
            <a:endParaRPr lang="en-US" altLang="zh-CN" sz="2000" dirty="0" smtClean="0"/>
          </a:p>
          <a:p>
            <a:pPr lvl="1" eaLnBrk="1" hangingPunct="1">
              <a:defRPr/>
            </a:pPr>
            <a:r>
              <a:rPr lang="zh-CN" altLang="en-US" sz="2000" dirty="0" smtClean="0"/>
              <a:t>上机 </a:t>
            </a:r>
            <a:r>
              <a:rPr lang="en-US" altLang="zh-CN" sz="2000" dirty="0" smtClean="0"/>
              <a:t>12</a:t>
            </a:r>
            <a:r>
              <a:rPr lang="zh-CN" altLang="en-US" sz="2000" dirty="0" smtClean="0"/>
              <a:t>学时</a:t>
            </a:r>
            <a:r>
              <a:rPr lang="en-US" altLang="zh-CN" sz="2000" dirty="0" smtClean="0"/>
              <a:t>, 7-9</a:t>
            </a:r>
            <a:r>
              <a:rPr lang="zh-CN" altLang="en-US" sz="2000" dirty="0" smtClean="0"/>
              <a:t>周  </a:t>
            </a:r>
          </a:p>
          <a:p>
            <a:pPr eaLnBrk="1" hangingPunct="1">
              <a:defRPr/>
            </a:pPr>
            <a:r>
              <a:rPr lang="zh-CN" altLang="en-US" sz="2400" dirty="0" smtClean="0"/>
              <a:t>计算机科学专业方向</a:t>
            </a:r>
            <a:r>
              <a:rPr lang="zh-CN" altLang="en-US" sz="2400" dirty="0"/>
              <a:t>选修</a:t>
            </a:r>
            <a:endParaRPr lang="zh-CN" altLang="en-US" sz="2400" dirty="0" smtClean="0"/>
          </a:p>
          <a:p>
            <a:pPr eaLnBrk="1" hangingPunct="1">
              <a:defRPr/>
            </a:pPr>
            <a:r>
              <a:rPr lang="zh-CN" altLang="en-US" sz="2400" dirty="0" smtClean="0"/>
              <a:t>成绩</a:t>
            </a:r>
          </a:p>
          <a:p>
            <a:pPr lvl="1" eaLnBrk="1" hangingPunct="1">
              <a:defRPr/>
            </a:pPr>
            <a:r>
              <a:rPr lang="zh-CN" altLang="en-US" dirty="0" smtClean="0"/>
              <a:t>平时成绩  </a:t>
            </a:r>
            <a:r>
              <a:rPr lang="en-US" altLang="zh-CN" dirty="0" smtClean="0"/>
              <a:t>30%</a:t>
            </a:r>
          </a:p>
          <a:p>
            <a:pPr lvl="1" eaLnBrk="1" hangingPunct="1">
              <a:defRPr/>
            </a:pPr>
            <a:r>
              <a:rPr lang="zh-CN" altLang="en-US" dirty="0" smtClean="0"/>
              <a:t>期末考试  </a:t>
            </a:r>
            <a:r>
              <a:rPr lang="en-US" altLang="zh-CN" dirty="0" smtClean="0"/>
              <a:t>70%</a:t>
            </a:r>
          </a:p>
          <a:p>
            <a:pPr lvl="1" eaLnBrk="1" hangingPunct="1">
              <a:defRPr/>
            </a:pPr>
            <a:endParaRPr lang="en-US" altLang="zh-CN" dirty="0" smtClean="0"/>
          </a:p>
          <a:p>
            <a:pPr lvl="1" eaLnBrk="1" hangingPunct="1">
              <a:defRPr/>
            </a:pPr>
            <a:r>
              <a:rPr lang="zh-CN" altLang="en-US" dirty="0" smtClean="0"/>
              <a:t>合计  </a:t>
            </a:r>
            <a:r>
              <a:rPr lang="en-US" altLang="zh-CN" dirty="0" smtClean="0"/>
              <a:t>100</a:t>
            </a:r>
            <a:r>
              <a:rPr lang="zh-CN" altLang="en-US" dirty="0" smtClean="0"/>
              <a:t>分 </a:t>
            </a:r>
          </a:p>
          <a:p>
            <a:pPr eaLnBrk="1" hangingPunct="1">
              <a:buFont typeface="Wingdings" panose="05000000000000000000" pitchFamily="2" charset="2"/>
              <a:buNone/>
              <a:defRPr/>
            </a:pPr>
            <a:r>
              <a:rPr lang="zh-CN" altLang="en-US" sz="3200" dirty="0" smtClean="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900113" y="617538"/>
            <a:ext cx="8043862" cy="1143000"/>
          </a:xfrm>
        </p:spPr>
        <p:txBody>
          <a:bodyPr/>
          <a:lstStyle/>
          <a:p>
            <a:r>
              <a:rPr lang="en-US" altLang="zh-CN" sz="4000" dirty="0" smtClean="0"/>
              <a:t>CCAI</a:t>
            </a:r>
            <a:r>
              <a:rPr lang="zh-CN" altLang="en-US" sz="4000" dirty="0" smtClean="0"/>
              <a:t>中国人工智能大会</a:t>
            </a:r>
          </a:p>
        </p:txBody>
      </p:sp>
      <p:sp>
        <p:nvSpPr>
          <p:cNvPr id="25603" name="内容占位符 2"/>
          <p:cNvSpPr>
            <a:spLocks noGrp="1"/>
          </p:cNvSpPr>
          <p:nvPr>
            <p:ph idx="1"/>
          </p:nvPr>
        </p:nvSpPr>
        <p:spPr>
          <a:xfrm>
            <a:off x="395536" y="1916832"/>
            <a:ext cx="8415338" cy="4651647"/>
          </a:xfrm>
        </p:spPr>
        <p:txBody>
          <a:bodyPr/>
          <a:lstStyle/>
          <a:p>
            <a:r>
              <a:rPr lang="en-US" altLang="zh-CN" dirty="0" smtClean="0"/>
              <a:t>2015</a:t>
            </a:r>
            <a:r>
              <a:rPr lang="zh-CN" altLang="en-US" dirty="0" smtClean="0"/>
              <a:t>大会的召开是响应国务院总理李克强在政府工作报告中提出的“互联网</a:t>
            </a:r>
            <a:r>
              <a:rPr lang="en-US" altLang="zh-CN" dirty="0" smtClean="0"/>
              <a:t>+”</a:t>
            </a:r>
            <a:r>
              <a:rPr lang="zh-CN" altLang="en-US" dirty="0" smtClean="0"/>
              <a:t>行动计划的号召，旨在更好地引导和推动我国人工智能的研究及应用。</a:t>
            </a:r>
            <a:endParaRPr lang="en-US" altLang="zh-CN" dirty="0" smtClean="0"/>
          </a:p>
          <a:p>
            <a:r>
              <a:rPr lang="en-US" altLang="zh-CN" dirty="0" smtClean="0"/>
              <a:t>2016.8.26-27,</a:t>
            </a:r>
            <a:r>
              <a:rPr lang="zh-CN" altLang="en-US" dirty="0" smtClean="0"/>
              <a:t>北京</a:t>
            </a:r>
            <a:endParaRPr lang="en-US" altLang="zh-CN" dirty="0" smtClean="0"/>
          </a:p>
          <a:p>
            <a:r>
              <a:rPr lang="en-US" altLang="zh-CN" dirty="0" smtClean="0"/>
              <a:t>2017.7.22-23,</a:t>
            </a:r>
            <a:r>
              <a:rPr lang="zh-CN" altLang="en-US" dirty="0" smtClean="0"/>
              <a:t>杭州</a:t>
            </a:r>
            <a:endParaRPr lang="en-US" altLang="zh-CN" dirty="0" smtClean="0"/>
          </a:p>
          <a:p>
            <a:pPr lvl="1"/>
            <a:r>
              <a:rPr lang="zh-CN" altLang="en-US" sz="2800" dirty="0"/>
              <a:t>全球人工智能领域的顶级专家、学者和产业界优秀人才汇聚一堂，围绕着当前 </a:t>
            </a:r>
            <a:r>
              <a:rPr lang="en-US" altLang="zh-CN" sz="2800" dirty="0"/>
              <a:t>AI </a:t>
            </a:r>
            <a:r>
              <a:rPr lang="zh-CN" altLang="en-US" sz="2800" dirty="0"/>
              <a:t>热点话题、核心技术，以及与会者共同关注的科学问题进行深入交流和探讨</a:t>
            </a:r>
            <a:r>
              <a:rPr lang="zh-CN" altLang="en-US" sz="2800" dirty="0" smtClean="0"/>
              <a:t>，对于</a:t>
            </a:r>
            <a:r>
              <a:rPr lang="zh-CN" altLang="en-US" sz="2800" dirty="0"/>
              <a:t>我国人工智能的科学研究及在各行业落地有着极大的推进作用。</a:t>
            </a:r>
            <a:endParaRPr lang="zh-CN" altLang="en-US" sz="2800" dirty="0" smtClean="0"/>
          </a:p>
        </p:txBody>
      </p:sp>
      <p:sp>
        <p:nvSpPr>
          <p:cNvPr id="256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93B97C0-4554-4556-B0FE-B95E347FA70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20</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56AA77F-4E2C-435E-A410-EDD6D668FCBA}" type="slidenum">
              <a:rPr lang="zh-CN" altLang="en-US" smtClean="0"/>
              <a:pPr>
                <a:defRPr/>
              </a:pPr>
              <a:t>21</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9" y="1628800"/>
            <a:ext cx="9157270" cy="5229200"/>
          </a:xfrm>
          <a:prstGeom prst="rect">
            <a:avLst/>
          </a:prstGeom>
        </p:spPr>
      </p:pic>
      <p:sp>
        <p:nvSpPr>
          <p:cNvPr id="4" name="Text Box 3"/>
          <p:cNvSpPr txBox="1">
            <a:spLocks noChangeArrowheads="1"/>
          </p:cNvSpPr>
          <p:nvPr/>
        </p:nvSpPr>
        <p:spPr bwMode="auto">
          <a:xfrm>
            <a:off x="755576" y="116632"/>
            <a:ext cx="6324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eaLnBrk="0" hangingPunct="0">
              <a:spcBef>
                <a:spcPct val="20000"/>
              </a:spcBef>
              <a:buClr>
                <a:schemeClr val="hlink"/>
              </a:buClr>
              <a:buSzPct val="55000"/>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eaLnBrk="0" hangingPunct="0">
              <a:spcBef>
                <a:spcPct val="20000"/>
              </a:spcBef>
              <a:buClr>
                <a:schemeClr val="folHlink"/>
              </a:buClr>
              <a:buSzPct val="50000"/>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eaLnBrk="0" hangingPunct="0">
              <a:spcBef>
                <a:spcPct val="20000"/>
              </a:spcBef>
              <a:buClr>
                <a:schemeClr val="accent2"/>
              </a:buClr>
              <a:buSzPct val="55000"/>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eaLnBrk="0" hangingPunct="0">
              <a:spcBef>
                <a:spcPct val="20000"/>
              </a:spcBef>
              <a:buClr>
                <a:schemeClr val="accent1"/>
              </a:buClr>
              <a:buSzPct val="50000"/>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4400" dirty="0">
                <a:solidFill>
                  <a:schemeClr val="tx2"/>
                </a:solidFill>
                <a:latin typeface="华文新魏" panose="02010800040101010101" pitchFamily="2" charset="-122"/>
              </a:rPr>
              <a:t>CAAI2003</a:t>
            </a:r>
            <a:r>
              <a:rPr lang="zh-CN" altLang="en-US" sz="4400" dirty="0">
                <a:solidFill>
                  <a:schemeClr val="tx2"/>
                </a:solidFill>
                <a:latin typeface="华文彩云" panose="02010800040101010101" pitchFamily="2" charset="-122"/>
                <a:ea typeface="华文彩云" panose="02010800040101010101" pitchFamily="2" charset="-122"/>
              </a:rPr>
              <a:t>全国学术大会</a:t>
            </a:r>
            <a:endParaRPr lang="zh-CN" altLang="en-US" sz="3200" dirty="0">
              <a:latin typeface="Tahoma" panose="020B0604030504040204" pitchFamily="34" charset="0"/>
              <a:ea typeface="宋体" panose="02010600030101010101" pitchFamily="2" charset="-122"/>
            </a:endParaRPr>
          </a:p>
        </p:txBody>
      </p:sp>
      <p:sp>
        <p:nvSpPr>
          <p:cNvPr id="5" name="文本框 4"/>
          <p:cNvSpPr txBox="1"/>
          <p:nvPr/>
        </p:nvSpPr>
        <p:spPr>
          <a:xfrm>
            <a:off x="899592" y="810500"/>
            <a:ext cx="6984776" cy="523220"/>
          </a:xfrm>
          <a:prstGeom prst="rect">
            <a:avLst/>
          </a:prstGeom>
          <a:noFill/>
        </p:spPr>
        <p:txBody>
          <a:bodyPr wrap="square" rtlCol="0">
            <a:spAutoFit/>
          </a:bodyPr>
          <a:lstStyle/>
          <a:p>
            <a:r>
              <a:rPr lang="en-US" altLang="zh-CN" sz="2800" dirty="0" smtClean="0"/>
              <a:t>Chinese Association of AI,1981</a:t>
            </a:r>
            <a:endParaRPr lang="zh-CN" altLang="en-US" sz="2800" dirty="0"/>
          </a:p>
        </p:txBody>
      </p:sp>
    </p:spTree>
    <p:extLst>
      <p:ext uri="{BB962C8B-B14F-4D97-AF65-F5344CB8AC3E}">
        <p14:creationId xmlns:p14="http://schemas.microsoft.com/office/powerpoint/2010/main" val="1997478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吴文俊</a:t>
            </a:r>
            <a:r>
              <a:rPr lang="en-US" altLang="zh-CN" smtClean="0"/>
              <a:t>:</a:t>
            </a:r>
            <a:r>
              <a:rPr lang="zh-CN" altLang="en-US" smtClean="0"/>
              <a:t>中国科学院院士</a:t>
            </a:r>
          </a:p>
        </p:txBody>
      </p:sp>
      <p:sp>
        <p:nvSpPr>
          <p:cNvPr id="16387" name="内容占位符 2"/>
          <p:cNvSpPr>
            <a:spLocks noGrp="1"/>
          </p:cNvSpPr>
          <p:nvPr>
            <p:ph idx="1"/>
          </p:nvPr>
        </p:nvSpPr>
        <p:spPr>
          <a:xfrm>
            <a:off x="395288" y="2060575"/>
            <a:ext cx="8291512" cy="4176713"/>
          </a:xfrm>
        </p:spPr>
        <p:txBody>
          <a:bodyPr/>
          <a:lstStyle/>
          <a:p>
            <a:pPr>
              <a:defRPr/>
            </a:pPr>
            <a:r>
              <a:rPr lang="en-US" altLang="zh-CN" sz="2400" dirty="0" smtClean="0">
                <a:solidFill>
                  <a:schemeClr val="tx2">
                    <a:lumMod val="75000"/>
                  </a:schemeClr>
                </a:solidFill>
              </a:rPr>
              <a:t>“</a:t>
            </a:r>
            <a:r>
              <a:rPr lang="zh-CN" altLang="en-US" sz="2400" dirty="0" smtClean="0">
                <a:solidFill>
                  <a:schemeClr val="tx2">
                    <a:lumMod val="75000"/>
                  </a:schemeClr>
                </a:solidFill>
              </a:rPr>
              <a:t>计算机时代的脑力劳动机械化与科学技术现代化”</a:t>
            </a:r>
          </a:p>
          <a:p>
            <a:pPr>
              <a:defRPr/>
            </a:pPr>
            <a:r>
              <a:rPr lang="zh-CN" altLang="en-US" sz="2400" dirty="0" smtClean="0"/>
              <a:t>关于几何定理证明的“吴氏方法”就是</a:t>
            </a:r>
            <a:r>
              <a:rPr lang="en-US" altLang="zh-CN" sz="2400" dirty="0" smtClean="0"/>
              <a:t>AI</a:t>
            </a:r>
            <a:r>
              <a:rPr lang="zh-CN" altLang="en-US" sz="2400" dirty="0" smtClean="0"/>
              <a:t>的代表性成果</a:t>
            </a:r>
          </a:p>
          <a:p>
            <a:pPr>
              <a:defRPr/>
            </a:pPr>
            <a:endParaRPr lang="en-US" altLang="zh-CN" sz="2400" dirty="0" smtClean="0"/>
          </a:p>
          <a:p>
            <a:pPr>
              <a:defRPr/>
            </a:pPr>
            <a:r>
              <a:rPr lang="zh-CN" altLang="en-US" sz="2400" dirty="0" smtClean="0"/>
              <a:t>第一次工业革命，</a:t>
            </a:r>
            <a:r>
              <a:rPr lang="en-US" altLang="zh-CN" sz="2400" dirty="0" smtClean="0"/>
              <a:t>18</a:t>
            </a:r>
            <a:r>
              <a:rPr lang="zh-CN" altLang="en-US" sz="2400" dirty="0" smtClean="0"/>
              <a:t>世纪</a:t>
            </a:r>
            <a:r>
              <a:rPr lang="en-US" altLang="zh-CN" sz="2400" dirty="0" smtClean="0"/>
              <a:t>60</a:t>
            </a:r>
            <a:r>
              <a:rPr lang="zh-CN" altLang="en-US" sz="2400" dirty="0" smtClean="0"/>
              <a:t>年代</a:t>
            </a:r>
            <a:r>
              <a:rPr lang="en-US" altLang="zh-CN" sz="2400" dirty="0" smtClean="0"/>
              <a:t>-19</a:t>
            </a:r>
            <a:r>
              <a:rPr lang="zh-CN" altLang="en-US" sz="2400" dirty="0" smtClean="0"/>
              <a:t>世纪</a:t>
            </a:r>
            <a:r>
              <a:rPr lang="en-US" altLang="zh-CN" sz="2400" dirty="0" smtClean="0"/>
              <a:t>40</a:t>
            </a:r>
            <a:r>
              <a:rPr lang="zh-CN" altLang="en-US" sz="2400" dirty="0" smtClean="0"/>
              <a:t>年代</a:t>
            </a:r>
            <a:r>
              <a:rPr lang="zh-CN" altLang="en-US" sz="2000" dirty="0" smtClean="0"/>
              <a:t>（英国）</a:t>
            </a:r>
            <a:endParaRPr lang="en-US" altLang="zh-CN" sz="2000" dirty="0" smtClean="0"/>
          </a:p>
          <a:p>
            <a:pPr>
              <a:buFont typeface="Arial" charset="0"/>
              <a:buChar char="•"/>
              <a:defRPr/>
            </a:pPr>
            <a:r>
              <a:rPr lang="en-US" altLang="zh-CN" sz="2400" dirty="0" smtClean="0"/>
              <a:t> </a:t>
            </a:r>
            <a:r>
              <a:rPr lang="zh-CN" altLang="en-US" sz="2400" dirty="0" smtClean="0"/>
              <a:t>蒸汽机，体力劳动的机械化，人手的延伸</a:t>
            </a:r>
          </a:p>
          <a:p>
            <a:pPr>
              <a:defRPr/>
            </a:pPr>
            <a:r>
              <a:rPr lang="zh-CN" altLang="en-US" sz="2400" dirty="0" smtClean="0"/>
              <a:t>第二次工业革命，</a:t>
            </a:r>
            <a:r>
              <a:rPr lang="en-US" altLang="zh-CN" sz="2400" dirty="0" smtClean="0"/>
              <a:t>19</a:t>
            </a:r>
            <a:r>
              <a:rPr lang="zh-CN" altLang="en-US" sz="2400" dirty="0" smtClean="0"/>
              <a:t>世纪</a:t>
            </a:r>
            <a:r>
              <a:rPr lang="en-US" altLang="zh-CN" sz="2400" dirty="0" smtClean="0"/>
              <a:t>70</a:t>
            </a:r>
            <a:r>
              <a:rPr lang="zh-CN" altLang="en-US" sz="2400" dirty="0" smtClean="0"/>
              <a:t>年代</a:t>
            </a:r>
            <a:r>
              <a:rPr lang="zh-CN" altLang="en-US" sz="2000" dirty="0" smtClean="0"/>
              <a:t>（德国）</a:t>
            </a:r>
            <a:endParaRPr lang="en-US" altLang="zh-CN" sz="2000" dirty="0" smtClean="0"/>
          </a:p>
          <a:p>
            <a:pPr>
              <a:buFont typeface="Arial" charset="0"/>
              <a:buChar char="•"/>
              <a:defRPr/>
            </a:pPr>
            <a:r>
              <a:rPr lang="zh-CN" altLang="en-US" sz="2000" dirty="0" smtClean="0"/>
              <a:t>电气时代，科学技术是巨大的生产力</a:t>
            </a:r>
            <a:endParaRPr lang="en-US" altLang="zh-CN" sz="2400" dirty="0" smtClean="0"/>
          </a:p>
          <a:p>
            <a:pPr>
              <a:defRPr/>
            </a:pPr>
            <a:r>
              <a:rPr lang="zh-CN" altLang="en-US" sz="2400" dirty="0" smtClean="0"/>
              <a:t>第三次工业革命，</a:t>
            </a:r>
            <a:r>
              <a:rPr lang="en-US" altLang="zh-CN" sz="2400" dirty="0" smtClean="0"/>
              <a:t>20</a:t>
            </a:r>
            <a:r>
              <a:rPr lang="zh-CN" altLang="en-US" sz="2400" dirty="0" smtClean="0"/>
              <a:t>世纪</a:t>
            </a:r>
            <a:r>
              <a:rPr lang="en-US" altLang="zh-CN" sz="2400" dirty="0" smtClean="0"/>
              <a:t>50</a:t>
            </a:r>
            <a:r>
              <a:rPr lang="zh-CN" altLang="en-US" sz="2400" dirty="0" smtClean="0"/>
              <a:t>年代</a:t>
            </a:r>
            <a:r>
              <a:rPr lang="zh-CN" altLang="en-US" sz="2000" dirty="0" smtClean="0"/>
              <a:t>（美国）</a:t>
            </a:r>
            <a:endParaRPr lang="en-US" altLang="zh-CN" sz="2400" dirty="0" smtClean="0"/>
          </a:p>
          <a:p>
            <a:pPr>
              <a:buFont typeface="Arial" charset="0"/>
              <a:buChar char="•"/>
              <a:defRPr/>
            </a:pPr>
            <a:r>
              <a:rPr lang="zh-CN" altLang="en-US" sz="2400" dirty="0" smtClean="0"/>
              <a:t>信息化和全球化，脑力劳动的机械化，人脑的延伸</a:t>
            </a:r>
          </a:p>
        </p:txBody>
      </p:sp>
      <p:sp>
        <p:nvSpPr>
          <p:cNvPr id="184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eaLnBrk="0" hangingPunct="0">
              <a:spcBef>
                <a:spcPct val="20000"/>
              </a:spcBef>
              <a:buClr>
                <a:schemeClr val="hlink"/>
              </a:buClr>
              <a:buSzPct val="55000"/>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eaLnBrk="0" hangingPunct="0">
              <a:spcBef>
                <a:spcPct val="20000"/>
              </a:spcBef>
              <a:buClr>
                <a:schemeClr val="folHlink"/>
              </a:buClr>
              <a:buSzPct val="50000"/>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eaLnBrk="0" hangingPunct="0">
              <a:spcBef>
                <a:spcPct val="20000"/>
              </a:spcBef>
              <a:buClr>
                <a:schemeClr val="accent2"/>
              </a:buClr>
              <a:buSzPct val="55000"/>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eaLnBrk="0" hangingPunct="0">
              <a:spcBef>
                <a:spcPct val="20000"/>
              </a:spcBef>
              <a:buClr>
                <a:schemeClr val="accent1"/>
              </a:buClr>
              <a:buSzPct val="50000"/>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fld id="{34A4D4F3-79F8-4324-8E01-7CBB2AC61D41}" type="slidenum">
              <a:rPr kumimoji="0" lang="zh-CN" altLang="en-US" sz="1400">
                <a:latin typeface="Tahoma" panose="020B0604030504040204" pitchFamily="34" charset="0"/>
                <a:ea typeface="宋体" panose="02010600030101010101" pitchFamily="2" charset="-122"/>
              </a:rPr>
              <a:pPr eaLnBrk="1" hangingPunct="1">
                <a:spcBef>
                  <a:spcPct val="0"/>
                </a:spcBef>
                <a:buClrTx/>
                <a:buSzTx/>
                <a:buFontTx/>
                <a:buNone/>
              </a:pPr>
              <a:t>22</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173251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四次工业（科技</a:t>
            </a:r>
            <a:r>
              <a:rPr lang="zh-CN" altLang="en-US" dirty="0"/>
              <a:t>）</a:t>
            </a:r>
            <a:r>
              <a:rPr lang="zh-CN" altLang="en-US" dirty="0" smtClean="0"/>
              <a:t>革命</a:t>
            </a:r>
            <a:endParaRPr lang="zh-CN" altLang="en-US" dirty="0"/>
          </a:p>
        </p:txBody>
      </p:sp>
      <p:sp>
        <p:nvSpPr>
          <p:cNvPr id="3" name="内容占位符 2"/>
          <p:cNvSpPr>
            <a:spLocks noGrp="1"/>
          </p:cNvSpPr>
          <p:nvPr>
            <p:ph idx="1"/>
          </p:nvPr>
        </p:nvSpPr>
        <p:spPr>
          <a:xfrm>
            <a:off x="384423" y="1968342"/>
            <a:ext cx="8559552" cy="4813458"/>
          </a:xfrm>
        </p:spPr>
        <p:txBody>
          <a:bodyPr/>
          <a:lstStyle/>
          <a:p>
            <a:r>
              <a:rPr lang="zh-CN" altLang="en-US" sz="2400" dirty="0"/>
              <a:t>第一次科技</a:t>
            </a:r>
            <a:r>
              <a:rPr lang="zh-CN" altLang="en-US" sz="2400" dirty="0" smtClean="0"/>
              <a:t>革命</a:t>
            </a:r>
            <a:r>
              <a:rPr lang="en-US" altLang="zh-CN" sz="2400" dirty="0" smtClean="0"/>
              <a:t>(</a:t>
            </a:r>
            <a:r>
              <a:rPr lang="zh-CN" altLang="en-US" sz="2400" dirty="0" smtClean="0"/>
              <a:t>机械化</a:t>
            </a:r>
            <a:r>
              <a:rPr lang="en-US" altLang="zh-CN" sz="2400" dirty="0" smtClean="0"/>
              <a:t>):</a:t>
            </a:r>
            <a:r>
              <a:rPr lang="en-US" altLang="zh-CN" sz="2400" dirty="0"/>
              <a:t>18</a:t>
            </a:r>
            <a:r>
              <a:rPr lang="zh-CN" altLang="en-US" sz="2400" dirty="0"/>
              <a:t>世纪</a:t>
            </a:r>
            <a:r>
              <a:rPr lang="en-US" altLang="zh-CN" sz="2400" dirty="0"/>
              <a:t>60</a:t>
            </a:r>
            <a:r>
              <a:rPr lang="zh-CN" altLang="en-US" sz="2400" dirty="0"/>
              <a:t>年代 标志</a:t>
            </a:r>
            <a:r>
              <a:rPr lang="en-US" altLang="zh-CN" sz="2400" dirty="0"/>
              <a:t>:</a:t>
            </a:r>
            <a:r>
              <a:rPr lang="zh-CN" altLang="en-US" sz="2400" dirty="0"/>
              <a:t>瓦特发明</a:t>
            </a:r>
            <a:r>
              <a:rPr lang="zh-CN" altLang="en-US" sz="2400" dirty="0" smtClean="0"/>
              <a:t>蒸汽机</a:t>
            </a:r>
            <a:endParaRPr lang="en-US" altLang="zh-CN" sz="2400" dirty="0" smtClean="0"/>
          </a:p>
          <a:p>
            <a:r>
              <a:rPr lang="zh-CN" altLang="en-US" sz="2400" dirty="0" smtClean="0"/>
              <a:t>第二</a:t>
            </a:r>
            <a:r>
              <a:rPr lang="zh-CN" altLang="en-US" sz="2400" dirty="0"/>
              <a:t>次科技</a:t>
            </a:r>
            <a:r>
              <a:rPr lang="zh-CN" altLang="en-US" sz="2400" dirty="0" smtClean="0"/>
              <a:t>革命</a:t>
            </a:r>
            <a:r>
              <a:rPr lang="en-US" altLang="zh-CN" sz="2400" dirty="0" smtClean="0"/>
              <a:t>(</a:t>
            </a:r>
            <a:r>
              <a:rPr lang="zh-CN" altLang="en-US" sz="2400" dirty="0" smtClean="0"/>
              <a:t>电气化</a:t>
            </a:r>
            <a:r>
              <a:rPr lang="en-US" altLang="zh-CN" sz="2400" dirty="0"/>
              <a:t>)</a:t>
            </a:r>
            <a:r>
              <a:rPr lang="en-US" altLang="zh-CN" sz="2400" dirty="0" smtClean="0"/>
              <a:t>:</a:t>
            </a:r>
            <a:r>
              <a:rPr lang="en-US" altLang="zh-CN" sz="2400" dirty="0"/>
              <a:t>19</a:t>
            </a:r>
            <a:r>
              <a:rPr lang="zh-CN" altLang="en-US" sz="2400" dirty="0"/>
              <a:t>世纪</a:t>
            </a:r>
            <a:r>
              <a:rPr lang="en-US" altLang="zh-CN" sz="2400" dirty="0"/>
              <a:t>70</a:t>
            </a:r>
            <a:r>
              <a:rPr lang="zh-CN" altLang="en-US" sz="2400" dirty="0"/>
              <a:t>年代 标志</a:t>
            </a:r>
            <a:r>
              <a:rPr lang="en-US" altLang="zh-CN" sz="2400" dirty="0"/>
              <a:t>:</a:t>
            </a:r>
            <a:r>
              <a:rPr lang="zh-CN" altLang="en-US" sz="2400" dirty="0"/>
              <a:t>电力的广泛运用</a:t>
            </a:r>
            <a:r>
              <a:rPr lang="en-US" altLang="zh-CN" sz="2400" dirty="0"/>
              <a:t>,</a:t>
            </a:r>
            <a:r>
              <a:rPr lang="zh-CN" altLang="en-US" sz="2400" dirty="0"/>
              <a:t>主要是西门子发明发电机</a:t>
            </a:r>
            <a:r>
              <a:rPr lang="en-US" altLang="zh-CN" sz="2400" dirty="0"/>
              <a:t>,</a:t>
            </a:r>
            <a:r>
              <a:rPr lang="zh-CN" altLang="en-US" sz="2400" dirty="0"/>
              <a:t>爱迪生发明电灯和贝尔发明</a:t>
            </a:r>
            <a:r>
              <a:rPr lang="zh-CN" altLang="en-US" sz="2400" dirty="0" smtClean="0"/>
              <a:t>电话</a:t>
            </a:r>
            <a:endParaRPr lang="en-US" altLang="zh-CN" sz="2400" dirty="0" smtClean="0"/>
          </a:p>
          <a:p>
            <a:r>
              <a:rPr lang="zh-CN" altLang="en-US" sz="2400" dirty="0" smtClean="0"/>
              <a:t>第三</a:t>
            </a:r>
            <a:r>
              <a:rPr lang="zh-CN" altLang="en-US" sz="2400" dirty="0"/>
              <a:t>次科技</a:t>
            </a:r>
            <a:r>
              <a:rPr lang="zh-CN" altLang="en-US" sz="2400" dirty="0" smtClean="0"/>
              <a:t>革命</a:t>
            </a:r>
            <a:r>
              <a:rPr lang="en-US" altLang="zh-CN" sz="2400" dirty="0" smtClean="0"/>
              <a:t>(</a:t>
            </a:r>
            <a:r>
              <a:rPr lang="zh-CN" altLang="en-US" sz="2400" dirty="0" smtClean="0"/>
              <a:t>自动化</a:t>
            </a:r>
            <a:r>
              <a:rPr lang="en-US" altLang="zh-CN" sz="2400" dirty="0" smtClean="0"/>
              <a:t>(</a:t>
            </a:r>
            <a:r>
              <a:rPr lang="zh-CN" altLang="en-US" sz="2400" dirty="0" smtClean="0"/>
              <a:t>数字化</a:t>
            </a:r>
            <a:r>
              <a:rPr lang="en-US" altLang="zh-CN" sz="2400" dirty="0" smtClean="0"/>
              <a:t>)):</a:t>
            </a:r>
            <a:r>
              <a:rPr lang="en-US" altLang="zh-CN" sz="2400" dirty="0"/>
              <a:t>20</a:t>
            </a:r>
            <a:r>
              <a:rPr lang="zh-CN" altLang="en-US" sz="2400" dirty="0"/>
              <a:t>世纪四五十年代 标志</a:t>
            </a:r>
            <a:r>
              <a:rPr lang="en-US" altLang="zh-CN" sz="2400" dirty="0"/>
              <a:t>:</a:t>
            </a:r>
            <a:r>
              <a:rPr lang="zh-CN" altLang="en-US" sz="2400" dirty="0"/>
              <a:t>以原子能技术、航天技术、电子计算机的应用为代表</a:t>
            </a:r>
            <a:r>
              <a:rPr lang="en-US" altLang="zh-CN" sz="2400" dirty="0"/>
              <a:t>,</a:t>
            </a:r>
            <a:r>
              <a:rPr lang="zh-CN" altLang="en-US" sz="2400" dirty="0"/>
              <a:t>包括人工合成材料、分子生物学和遗传工程等</a:t>
            </a:r>
            <a:r>
              <a:rPr lang="zh-CN" altLang="en-US" sz="2400" dirty="0" smtClean="0"/>
              <a:t>高新技术</a:t>
            </a:r>
            <a:endParaRPr lang="en-US" altLang="zh-CN" sz="2400" dirty="0" smtClean="0"/>
          </a:p>
          <a:p>
            <a:r>
              <a:rPr lang="zh-CN" altLang="en-US" sz="2400" dirty="0" smtClean="0"/>
              <a:t>第</a:t>
            </a:r>
            <a:r>
              <a:rPr lang="zh-CN" altLang="en-US" sz="2400" dirty="0"/>
              <a:t>四</a:t>
            </a:r>
            <a:r>
              <a:rPr lang="zh-CN" altLang="en-US" sz="2400" dirty="0" smtClean="0"/>
              <a:t>次</a:t>
            </a:r>
            <a:r>
              <a:rPr lang="zh-CN" altLang="en-US" sz="2400" dirty="0"/>
              <a:t>科技革命</a:t>
            </a:r>
            <a:r>
              <a:rPr lang="en-US" altLang="zh-CN" sz="2400" dirty="0" smtClean="0"/>
              <a:t>(</a:t>
            </a:r>
            <a:r>
              <a:rPr lang="zh-CN" altLang="en-US" sz="2400" dirty="0" smtClean="0"/>
              <a:t>智能化</a:t>
            </a:r>
            <a:r>
              <a:rPr lang="en-US" altLang="zh-CN" sz="2400" dirty="0" smtClean="0"/>
              <a:t>(</a:t>
            </a:r>
            <a:r>
              <a:rPr lang="zh-CN" altLang="en-US" sz="2400" dirty="0" smtClean="0"/>
              <a:t>信息化</a:t>
            </a:r>
            <a:r>
              <a:rPr lang="en-US" altLang="zh-CN" sz="2400" dirty="0" smtClean="0"/>
              <a:t>))</a:t>
            </a:r>
            <a:r>
              <a:rPr lang="zh-CN" altLang="en-US" sz="2400" dirty="0" smtClean="0"/>
              <a:t>：</a:t>
            </a:r>
            <a:r>
              <a:rPr lang="en-US" altLang="zh-CN" sz="2400" dirty="0" smtClean="0"/>
              <a:t>21</a:t>
            </a:r>
            <a:r>
              <a:rPr lang="zh-CN" altLang="en-US" sz="2400" dirty="0" smtClean="0"/>
              <a:t>世纪 标记：以互联网产业化，工业智能化，工业一体化为代表的，</a:t>
            </a:r>
            <a:r>
              <a:rPr lang="zh-CN" altLang="en-US" sz="2400" dirty="0"/>
              <a:t>以</a:t>
            </a:r>
            <a:r>
              <a:rPr lang="zh-CN" altLang="en-US" sz="2400" dirty="0" smtClean="0"/>
              <a:t>人工智能，清洁能源，无人控制技术，量子信息技术为全新技术。</a:t>
            </a:r>
            <a:endParaRPr lang="en-US" altLang="zh-CN" sz="2400" dirty="0" smtClean="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23</a:t>
            </a:fld>
            <a:endParaRPr lang="en-US" altLang="zh-CN"/>
          </a:p>
        </p:txBody>
      </p:sp>
    </p:spTree>
    <p:extLst>
      <p:ext uri="{BB962C8B-B14F-4D97-AF65-F5344CB8AC3E}">
        <p14:creationId xmlns:p14="http://schemas.microsoft.com/office/powerpoint/2010/main" val="4224948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人工智能</a:t>
            </a:r>
          </a:p>
        </p:txBody>
      </p:sp>
      <p:sp>
        <p:nvSpPr>
          <p:cNvPr id="12291" name="内容占位符 2"/>
          <p:cNvSpPr>
            <a:spLocks noGrp="1"/>
          </p:cNvSpPr>
          <p:nvPr>
            <p:ph idx="1"/>
          </p:nvPr>
        </p:nvSpPr>
        <p:spPr>
          <a:xfrm>
            <a:off x="323850" y="2017713"/>
            <a:ext cx="8631238" cy="4435475"/>
          </a:xfrm>
        </p:spPr>
        <p:txBody>
          <a:bodyPr/>
          <a:lstStyle/>
          <a:p>
            <a:pPr>
              <a:lnSpc>
                <a:spcPct val="80000"/>
              </a:lnSpc>
              <a:defRPr/>
            </a:pPr>
            <a:r>
              <a:rPr lang="zh-CN" altLang="en-US" sz="2400" dirty="0" smtClean="0"/>
              <a:t>研究如何用计算机去模拟、延伸和扩展人的智能；</a:t>
            </a:r>
          </a:p>
          <a:p>
            <a:pPr>
              <a:lnSpc>
                <a:spcPct val="80000"/>
              </a:lnSpc>
              <a:buFont typeface="Arial" charset="0"/>
              <a:buChar char="•"/>
              <a:defRPr/>
            </a:pPr>
            <a:r>
              <a:rPr lang="zh-CN" altLang="en-US" sz="2400" dirty="0" smtClean="0"/>
              <a:t>    如何把计算机用得</a:t>
            </a:r>
            <a:r>
              <a:rPr lang="zh-CN" altLang="en-US" sz="2400" dirty="0" smtClean="0">
                <a:solidFill>
                  <a:schemeClr val="tx2">
                    <a:lumMod val="75000"/>
                  </a:schemeClr>
                </a:solidFill>
              </a:rPr>
              <a:t>更聪明</a:t>
            </a:r>
            <a:r>
              <a:rPr lang="zh-CN" altLang="en-US" sz="2400" dirty="0" smtClean="0"/>
              <a:t>；</a:t>
            </a:r>
          </a:p>
          <a:p>
            <a:pPr>
              <a:lnSpc>
                <a:spcPct val="80000"/>
              </a:lnSpc>
              <a:buFont typeface="Arial" charset="0"/>
              <a:buChar char="•"/>
              <a:defRPr/>
            </a:pPr>
            <a:r>
              <a:rPr lang="zh-CN" altLang="en-US" sz="2400" dirty="0" smtClean="0"/>
              <a:t>    如何设计和建造具有高智能水平的</a:t>
            </a:r>
            <a:r>
              <a:rPr lang="zh-CN" altLang="en-US" sz="2400" dirty="0" smtClean="0">
                <a:solidFill>
                  <a:schemeClr val="tx2">
                    <a:lumMod val="75000"/>
                  </a:schemeClr>
                </a:solidFill>
              </a:rPr>
              <a:t>计算机应用系统</a:t>
            </a:r>
            <a:r>
              <a:rPr lang="zh-CN" altLang="en-US" sz="2400" dirty="0" smtClean="0"/>
              <a:t>；</a:t>
            </a:r>
          </a:p>
          <a:p>
            <a:pPr>
              <a:lnSpc>
                <a:spcPct val="80000"/>
              </a:lnSpc>
              <a:buFont typeface="Arial" charset="0"/>
              <a:buChar char="•"/>
              <a:defRPr/>
            </a:pPr>
            <a:r>
              <a:rPr lang="zh-CN" altLang="en-US" sz="2400" dirty="0" smtClean="0"/>
              <a:t>    如何设计和制造更聪明的</a:t>
            </a:r>
            <a:r>
              <a:rPr lang="zh-CN" altLang="en-US" sz="2400" dirty="0" smtClean="0">
                <a:solidFill>
                  <a:schemeClr val="tx2">
                    <a:lumMod val="75000"/>
                  </a:schemeClr>
                </a:solidFill>
              </a:rPr>
              <a:t>智能计算机</a:t>
            </a:r>
          </a:p>
          <a:p>
            <a:pPr>
              <a:lnSpc>
                <a:spcPct val="80000"/>
              </a:lnSpc>
              <a:defRPr/>
            </a:pPr>
            <a:r>
              <a:rPr lang="zh-CN" altLang="en-US" sz="2400" dirty="0" smtClean="0"/>
              <a:t>一门由计算机科学、控制论、信息论、语言学、神经生理学、心理学、数学、哲学等多种学科相互渗透而发展起来的</a:t>
            </a:r>
            <a:r>
              <a:rPr lang="zh-CN" altLang="en-US" sz="2400" dirty="0" smtClean="0">
                <a:solidFill>
                  <a:schemeClr val="tx2">
                    <a:lumMod val="75000"/>
                  </a:schemeClr>
                </a:solidFill>
              </a:rPr>
              <a:t>综合性新学科</a:t>
            </a:r>
          </a:p>
          <a:p>
            <a:pPr>
              <a:lnSpc>
                <a:spcPct val="80000"/>
              </a:lnSpc>
              <a:defRPr/>
            </a:pPr>
            <a:r>
              <a:rPr lang="zh-CN" altLang="en-US" sz="2400" dirty="0" smtClean="0"/>
              <a:t>二十世纪七十年代以来世界三大尖端技术 （空间技术、能源技术、</a:t>
            </a:r>
            <a:r>
              <a:rPr lang="zh-CN" altLang="en-US" sz="2400" dirty="0" smtClean="0">
                <a:solidFill>
                  <a:srgbClr val="FF0000"/>
                </a:solidFill>
              </a:rPr>
              <a:t>人工智能</a:t>
            </a:r>
            <a:r>
              <a:rPr lang="zh-CN" altLang="en-US" sz="2400" dirty="0" smtClean="0"/>
              <a:t>）之一</a:t>
            </a:r>
          </a:p>
          <a:p>
            <a:pPr>
              <a:lnSpc>
                <a:spcPct val="80000"/>
              </a:lnSpc>
              <a:defRPr/>
            </a:pPr>
            <a:r>
              <a:rPr lang="zh-CN" altLang="en-US" sz="2400" dirty="0" smtClean="0"/>
              <a:t>二十一世纪三大尖端技术（基因工程、纳米科学、</a:t>
            </a:r>
            <a:r>
              <a:rPr lang="zh-CN" altLang="en-US" sz="2400" dirty="0" smtClean="0">
                <a:solidFill>
                  <a:srgbClr val="FF0000"/>
                </a:solidFill>
              </a:rPr>
              <a:t>人工智能</a:t>
            </a:r>
            <a:r>
              <a:rPr lang="zh-CN" altLang="en-US" sz="2400" dirty="0" smtClean="0"/>
              <a:t>）之一</a:t>
            </a:r>
          </a:p>
          <a:p>
            <a:pPr>
              <a:lnSpc>
                <a:spcPct val="80000"/>
              </a:lnSpc>
              <a:defRPr/>
            </a:pPr>
            <a:r>
              <a:rPr lang="zh-CN" altLang="en-US" sz="2400" dirty="0" smtClean="0"/>
              <a:t>计算机科学技术的前沿科技领域</a:t>
            </a:r>
          </a:p>
          <a:p>
            <a:pPr>
              <a:defRPr/>
            </a:pPr>
            <a:endParaRPr lang="zh-CN" altLang="en-US" dirty="0" smtClean="0"/>
          </a:p>
        </p:txBody>
      </p:sp>
      <p:sp>
        <p:nvSpPr>
          <p:cNvPr id="2662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9F63F1-78FB-449D-AF5D-E8123F761FF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24</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什么是智能？</a:t>
            </a:r>
          </a:p>
        </p:txBody>
      </p:sp>
      <p:sp>
        <p:nvSpPr>
          <p:cNvPr id="2765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142C16-CE7C-485F-B059-32CAE4D0D34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25</a:t>
            </a:fld>
            <a:endParaRPr kumimoji="0" lang="en-US" altLang="zh-CN" sz="1400" smtClean="0">
              <a:latin typeface="Tahoma" panose="020B0604030504040204" pitchFamily="34" charset="0"/>
              <a:ea typeface="宋体" panose="02010600030101010101" pitchFamily="2" charset="-122"/>
            </a:endParaRPr>
          </a:p>
        </p:txBody>
      </p:sp>
      <p:sp>
        <p:nvSpPr>
          <p:cNvPr id="5" name="Rectangle 1027"/>
          <p:cNvSpPr txBox="1">
            <a:spLocks noChangeArrowheads="1"/>
          </p:cNvSpPr>
          <p:nvPr/>
        </p:nvSpPr>
        <p:spPr bwMode="auto">
          <a:xfrm>
            <a:off x="323850" y="1760538"/>
            <a:ext cx="8620125" cy="4714875"/>
          </a:xfrm>
          <a:prstGeom prst="rect">
            <a:avLst/>
          </a:prstGeom>
          <a:noFill/>
          <a:ln w="9525">
            <a:noFill/>
            <a:miter lim="800000"/>
            <a:headEnd/>
            <a:tailEnd/>
          </a:ln>
        </p:spPr>
        <p:txBody>
          <a:bodyPr/>
          <a:lstStyle/>
          <a:p>
            <a:pPr marL="342900" indent="-342900" eaLnBrk="1" hangingPunct="1">
              <a:lnSpc>
                <a:spcPct val="200000"/>
              </a:lnSpc>
              <a:spcBef>
                <a:spcPts val="0"/>
              </a:spcBef>
              <a:buFont typeface="Wingdings" panose="05000000000000000000" pitchFamily="2" charset="2"/>
              <a:buChar char="§"/>
              <a:defRPr/>
            </a:pPr>
            <a:r>
              <a:rPr lang="zh-CN" altLang="zh-CN" sz="2800" dirty="0">
                <a:solidFill>
                  <a:srgbClr val="FF0000"/>
                </a:solidFill>
                <a:latin typeface="华文中宋" pitchFamily="2" charset="-122"/>
                <a:ea typeface="+mn-ea"/>
              </a:rPr>
              <a:t>智能</a:t>
            </a:r>
            <a:r>
              <a:rPr lang="zh-CN" altLang="zh-CN" sz="2800" dirty="0">
                <a:latin typeface="华文中宋" pitchFamily="2" charset="-122"/>
                <a:ea typeface="+mn-ea"/>
              </a:rPr>
              <a:t>是脑特别是人脑的</a:t>
            </a:r>
            <a:r>
              <a:rPr lang="zh-CN" altLang="zh-CN" sz="2800" dirty="0">
                <a:solidFill>
                  <a:srgbClr val="0070C0"/>
                </a:solidFill>
                <a:latin typeface="华文中宋" pitchFamily="2" charset="-122"/>
                <a:ea typeface="+mn-ea"/>
              </a:rPr>
              <a:t>属性</a:t>
            </a:r>
            <a:r>
              <a:rPr lang="zh-CN" altLang="zh-CN" sz="2800" dirty="0" smtClean="0">
                <a:latin typeface="华文中宋" pitchFamily="2" charset="-122"/>
                <a:ea typeface="+mn-ea"/>
              </a:rPr>
              <a:t>或者</a:t>
            </a:r>
            <a:r>
              <a:rPr lang="zh-CN" altLang="zh-CN" sz="2800" dirty="0" smtClean="0">
                <a:solidFill>
                  <a:srgbClr val="0070C0"/>
                </a:solidFill>
                <a:latin typeface="华文中宋" pitchFamily="2" charset="-122"/>
                <a:ea typeface="+mn-ea"/>
              </a:rPr>
              <a:t>产物</a:t>
            </a:r>
            <a:r>
              <a:rPr lang="zh-CN" altLang="zh-CN" sz="2800" dirty="0">
                <a:latin typeface="华文中宋" pitchFamily="2" charset="-122"/>
                <a:ea typeface="+mn-ea"/>
              </a:rPr>
              <a:t>。</a:t>
            </a:r>
          </a:p>
          <a:p>
            <a:pPr marL="342900" indent="-342900" eaLnBrk="1" hangingPunct="1">
              <a:lnSpc>
                <a:spcPct val="150000"/>
              </a:lnSpc>
              <a:spcBef>
                <a:spcPts val="0"/>
              </a:spcBef>
              <a:buFont typeface="Wingdings" panose="05000000000000000000" pitchFamily="2" charset="2"/>
              <a:buChar char="§"/>
              <a:defRPr/>
            </a:pPr>
            <a:r>
              <a:rPr lang="zh-CN" altLang="zh-CN" sz="2800" dirty="0">
                <a:latin typeface="华文中宋" pitchFamily="2" charset="-122"/>
                <a:ea typeface="+mn-ea"/>
              </a:rPr>
              <a:t>智能的基础是</a:t>
            </a:r>
            <a:r>
              <a:rPr lang="zh-CN" altLang="zh-CN" sz="2800" dirty="0">
                <a:solidFill>
                  <a:srgbClr val="0070C0"/>
                </a:solidFill>
                <a:latin typeface="华文中宋" pitchFamily="2" charset="-122"/>
                <a:ea typeface="+mn-ea"/>
              </a:rPr>
              <a:t>知识</a:t>
            </a:r>
            <a:r>
              <a:rPr lang="zh-CN" altLang="zh-CN" sz="2800" dirty="0">
                <a:latin typeface="华文中宋" pitchFamily="2" charset="-122"/>
                <a:ea typeface="+mn-ea"/>
              </a:rPr>
              <a:t>（没有知识的智能不可想象）。</a:t>
            </a:r>
          </a:p>
          <a:p>
            <a:pPr marL="342900" indent="-342900" eaLnBrk="1" hangingPunct="1">
              <a:lnSpc>
                <a:spcPct val="150000"/>
              </a:lnSpc>
              <a:spcBef>
                <a:spcPts val="0"/>
              </a:spcBef>
              <a:buFont typeface="Wingdings" panose="05000000000000000000" pitchFamily="2" charset="2"/>
              <a:buChar char="§"/>
              <a:defRPr/>
            </a:pPr>
            <a:r>
              <a:rPr lang="zh-CN" altLang="zh-CN" sz="2800" dirty="0">
                <a:latin typeface="华文中宋" pitchFamily="2" charset="-122"/>
                <a:ea typeface="+mn-ea"/>
              </a:rPr>
              <a:t>智能的关键是</a:t>
            </a:r>
            <a:r>
              <a:rPr lang="zh-CN" altLang="zh-CN" sz="2800" dirty="0">
                <a:solidFill>
                  <a:srgbClr val="0070C0"/>
                </a:solidFill>
                <a:latin typeface="华文中宋" pitchFamily="2" charset="-122"/>
                <a:ea typeface="+mn-ea"/>
              </a:rPr>
              <a:t>思维</a:t>
            </a:r>
            <a:r>
              <a:rPr lang="zh-CN" altLang="zh-CN" sz="2800" dirty="0">
                <a:latin typeface="华文中宋" pitchFamily="2" charset="-122"/>
                <a:ea typeface="+mn-ea"/>
              </a:rPr>
              <a:t>（知识是思维产生的）。</a:t>
            </a:r>
          </a:p>
          <a:p>
            <a:pPr marL="342900" indent="-342900" eaLnBrk="1" hangingPunct="1">
              <a:lnSpc>
                <a:spcPct val="150000"/>
              </a:lnSpc>
              <a:spcBef>
                <a:spcPts val="0"/>
              </a:spcBef>
              <a:buFont typeface="Wingdings" panose="05000000000000000000" pitchFamily="2" charset="2"/>
              <a:buChar char="§"/>
              <a:defRPr/>
            </a:pPr>
            <a:r>
              <a:rPr lang="zh-CN" altLang="zh-CN" sz="2800" dirty="0">
                <a:latin typeface="华文中宋" pitchFamily="2" charset="-122"/>
                <a:ea typeface="+mn-ea"/>
              </a:rPr>
              <a:t>智能取决于感知和行为。</a:t>
            </a:r>
          </a:p>
          <a:p>
            <a:pPr marL="342900" indent="-342900" eaLnBrk="1" hangingPunct="1">
              <a:lnSpc>
                <a:spcPct val="150000"/>
              </a:lnSpc>
              <a:spcBef>
                <a:spcPts val="0"/>
              </a:spcBef>
              <a:buFont typeface="Wingdings" panose="05000000000000000000" pitchFamily="2" charset="2"/>
              <a:buChar char="§"/>
              <a:defRPr/>
            </a:pPr>
            <a:r>
              <a:rPr lang="zh-CN" altLang="zh-CN" sz="2800" dirty="0">
                <a:solidFill>
                  <a:srgbClr val="FF0000"/>
                </a:solidFill>
                <a:latin typeface="华文中宋" pitchFamily="2" charset="-122"/>
                <a:ea typeface="+mn-ea"/>
              </a:rPr>
              <a:t>结论</a:t>
            </a:r>
            <a:r>
              <a:rPr lang="zh-CN" altLang="zh-CN" sz="2800" dirty="0">
                <a:latin typeface="华文中宋" pitchFamily="2" charset="-122"/>
                <a:ea typeface="+mn-ea"/>
              </a:rPr>
              <a:t>  </a:t>
            </a:r>
            <a:r>
              <a:rPr lang="zh-CN" altLang="zh-CN" sz="2800" dirty="0">
                <a:solidFill>
                  <a:srgbClr val="0070C0"/>
                </a:solidFill>
                <a:latin typeface="华文中宋" pitchFamily="2" charset="-122"/>
                <a:ea typeface="+mn-ea"/>
              </a:rPr>
              <a:t>内涵：</a:t>
            </a:r>
            <a:r>
              <a:rPr lang="zh-CN" altLang="zh-CN" sz="2800" dirty="0">
                <a:latin typeface="华文中宋" pitchFamily="2" charset="-122"/>
                <a:ea typeface="+mn-ea"/>
              </a:rPr>
              <a:t>智能＝知识＋思维</a:t>
            </a:r>
          </a:p>
          <a:p>
            <a:pPr marL="2417763" indent="-2417763" eaLnBrk="1" hangingPunct="1">
              <a:lnSpc>
                <a:spcPct val="150000"/>
              </a:lnSpc>
              <a:spcBef>
                <a:spcPts val="0"/>
              </a:spcBef>
              <a:buFont typeface="Wingdings" panose="05000000000000000000" pitchFamily="2" charset="2"/>
              <a:buNone/>
              <a:tabLst>
                <a:tab pos="985838" algn="l"/>
              </a:tabLst>
              <a:defRPr/>
            </a:pPr>
            <a:r>
              <a:rPr lang="zh-CN" altLang="zh-CN" sz="2800" dirty="0">
                <a:latin typeface="华文中宋" pitchFamily="2" charset="-122"/>
                <a:ea typeface="+mn-ea"/>
              </a:rPr>
              <a:t>       </a:t>
            </a:r>
            <a:r>
              <a:rPr lang="en-US" altLang="zh-CN" sz="2800" dirty="0">
                <a:latin typeface="华文中宋" pitchFamily="2" charset="-122"/>
                <a:ea typeface="+mn-ea"/>
              </a:rPr>
              <a:t> </a:t>
            </a:r>
            <a:r>
              <a:rPr lang="zh-CN" altLang="zh-CN" sz="2800" dirty="0">
                <a:latin typeface="华文中宋" pitchFamily="2" charset="-122"/>
                <a:ea typeface="+mn-ea"/>
              </a:rPr>
              <a:t>  </a:t>
            </a:r>
            <a:r>
              <a:rPr lang="en-US" altLang="zh-CN" sz="2800" dirty="0">
                <a:latin typeface="华文中宋" pitchFamily="2" charset="-122"/>
                <a:ea typeface="+mn-ea"/>
              </a:rPr>
              <a:t> </a:t>
            </a:r>
            <a:r>
              <a:rPr lang="zh-CN" altLang="zh-CN" sz="2800" dirty="0">
                <a:solidFill>
                  <a:srgbClr val="0070C0"/>
                </a:solidFill>
                <a:latin typeface="华文中宋" pitchFamily="2" charset="-122"/>
                <a:ea typeface="+mn-ea"/>
              </a:rPr>
              <a:t>外延：</a:t>
            </a:r>
            <a:r>
              <a:rPr lang="zh-CN" altLang="zh-CN" sz="2800" dirty="0">
                <a:latin typeface="华文中宋" pitchFamily="2" charset="-122"/>
                <a:ea typeface="+mn-ea"/>
              </a:rPr>
              <a:t>智能就是发现规律、运用规律和分析问</a:t>
            </a:r>
            <a:r>
              <a:rPr lang="en-US" altLang="zh-CN" sz="2800" dirty="0">
                <a:latin typeface="华文中宋" pitchFamily="2" charset="-122"/>
                <a:ea typeface="+mn-ea"/>
              </a:rPr>
              <a:t>  </a:t>
            </a:r>
            <a:r>
              <a:rPr lang="zh-CN" altLang="zh-CN" sz="2800" dirty="0">
                <a:latin typeface="华文中宋" pitchFamily="2" charset="-122"/>
                <a:ea typeface="+mn-ea"/>
              </a:rPr>
              <a:t>题、解决问题的能力</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162050" y="617538"/>
            <a:ext cx="7793038" cy="1143000"/>
          </a:xfrm>
        </p:spPr>
        <p:txBody>
          <a:bodyPr/>
          <a:lstStyle/>
          <a:p>
            <a:r>
              <a:rPr lang="zh-CN" altLang="zh-CN" smtClean="0"/>
              <a:t>智能的特征</a:t>
            </a:r>
            <a:endParaRPr lang="zh-CN" altLang="en-US" smtClean="0"/>
          </a:p>
        </p:txBody>
      </p:sp>
      <p:sp>
        <p:nvSpPr>
          <p:cNvPr id="28675" name="内容占位符 2"/>
          <p:cNvSpPr>
            <a:spLocks noGrp="1"/>
          </p:cNvSpPr>
          <p:nvPr>
            <p:ph idx="1"/>
          </p:nvPr>
        </p:nvSpPr>
        <p:spPr>
          <a:xfrm>
            <a:off x="468313" y="2017713"/>
            <a:ext cx="8486775" cy="4114800"/>
          </a:xfrm>
        </p:spPr>
        <p:txBody>
          <a:bodyPr/>
          <a:lstStyle/>
          <a:p>
            <a:pPr>
              <a:lnSpc>
                <a:spcPct val="150000"/>
              </a:lnSpc>
              <a:spcBef>
                <a:spcPct val="0"/>
              </a:spcBef>
              <a:buFont typeface="Wingdings" panose="05000000000000000000" pitchFamily="2" charset="2"/>
              <a:buChar char="Ø"/>
            </a:pPr>
            <a:r>
              <a:rPr lang="zh-CN" altLang="zh-CN" dirty="0" smtClean="0">
                <a:latin typeface="华文中宋" panose="02010600040101010101" pitchFamily="2" charset="-122"/>
              </a:rPr>
              <a:t>具有</a:t>
            </a:r>
            <a:r>
              <a:rPr lang="zh-CN" altLang="zh-CN" dirty="0" smtClean="0">
                <a:solidFill>
                  <a:srgbClr val="FF0000"/>
                </a:solidFill>
                <a:latin typeface="华文中宋" panose="02010600040101010101" pitchFamily="2" charset="-122"/>
              </a:rPr>
              <a:t>感知能力</a:t>
            </a:r>
            <a:r>
              <a:rPr lang="en-US" altLang="zh-CN" dirty="0" smtClean="0">
                <a:latin typeface="华文中宋" panose="02010600040101010101" pitchFamily="2" charset="-122"/>
              </a:rPr>
              <a:t>(</a:t>
            </a:r>
            <a:r>
              <a:rPr lang="zh-CN" altLang="en-US" dirty="0" smtClean="0">
                <a:latin typeface="华文中宋" panose="02010600040101010101" pitchFamily="2" charset="-122"/>
              </a:rPr>
              <a:t>系统的输入</a:t>
            </a:r>
            <a:r>
              <a:rPr lang="en-US" altLang="zh-CN" dirty="0" smtClean="0">
                <a:latin typeface="华文中宋" panose="02010600040101010101" pitchFamily="2" charset="-122"/>
              </a:rPr>
              <a:t>)</a:t>
            </a:r>
            <a:r>
              <a:rPr lang="zh-CN" altLang="zh-CN" dirty="0" smtClean="0">
                <a:latin typeface="华文中宋" panose="02010600040101010101" pitchFamily="2" charset="-122"/>
              </a:rPr>
              <a:t>，感知是人类最基本的生理、心理现象，是获取外界信息的基本途径。</a:t>
            </a:r>
          </a:p>
          <a:p>
            <a:pPr>
              <a:lnSpc>
                <a:spcPct val="150000"/>
              </a:lnSpc>
              <a:spcBef>
                <a:spcPct val="0"/>
              </a:spcBef>
              <a:buFont typeface="Wingdings" panose="05000000000000000000" pitchFamily="2" charset="2"/>
              <a:buChar char="Ø"/>
            </a:pPr>
            <a:r>
              <a:rPr lang="zh-CN" altLang="zh-CN" dirty="0" smtClean="0">
                <a:latin typeface="华文中宋" panose="02010600040101010101" pitchFamily="2" charset="-122"/>
              </a:rPr>
              <a:t>具有</a:t>
            </a:r>
            <a:r>
              <a:rPr lang="zh-CN" altLang="zh-CN" dirty="0" smtClean="0">
                <a:solidFill>
                  <a:srgbClr val="FF0000"/>
                </a:solidFill>
                <a:latin typeface="华文中宋" panose="02010600040101010101" pitchFamily="2" charset="-122"/>
              </a:rPr>
              <a:t>记忆和思维能力</a:t>
            </a:r>
            <a:r>
              <a:rPr lang="zh-CN" altLang="zh-CN" dirty="0" smtClean="0">
                <a:latin typeface="华文中宋" panose="02010600040101010101" pitchFamily="2" charset="-122"/>
              </a:rPr>
              <a:t>，思维可分为</a:t>
            </a:r>
            <a:r>
              <a:rPr lang="zh-CN" altLang="zh-CN" dirty="0" smtClean="0">
                <a:solidFill>
                  <a:srgbClr val="0000FF"/>
                </a:solidFill>
                <a:latin typeface="华文中宋" panose="02010600040101010101" pitchFamily="2" charset="-122"/>
              </a:rPr>
              <a:t>逻辑思维</a:t>
            </a:r>
            <a:r>
              <a:rPr lang="zh-CN" altLang="zh-CN" dirty="0" smtClean="0">
                <a:latin typeface="华文中宋" panose="02010600040101010101" pitchFamily="2" charset="-122"/>
              </a:rPr>
              <a:t>、</a:t>
            </a:r>
            <a:r>
              <a:rPr lang="zh-CN" altLang="zh-CN" dirty="0" smtClean="0">
                <a:solidFill>
                  <a:srgbClr val="0000FF"/>
                </a:solidFill>
                <a:latin typeface="华文中宋" panose="02010600040101010101" pitchFamily="2" charset="-122"/>
              </a:rPr>
              <a:t>形象思维</a:t>
            </a:r>
            <a:r>
              <a:rPr lang="zh-CN" altLang="zh-CN" dirty="0" smtClean="0">
                <a:latin typeface="华文中宋" panose="02010600040101010101" pitchFamily="2" charset="-122"/>
              </a:rPr>
              <a:t>和</a:t>
            </a:r>
            <a:r>
              <a:rPr lang="zh-CN" altLang="zh-CN" dirty="0" smtClean="0">
                <a:solidFill>
                  <a:srgbClr val="0000FF"/>
                </a:solidFill>
                <a:latin typeface="华文中宋" panose="02010600040101010101" pitchFamily="2" charset="-122"/>
              </a:rPr>
              <a:t>顿悟思维</a:t>
            </a:r>
            <a:r>
              <a:rPr lang="zh-CN" altLang="zh-CN" dirty="0" smtClean="0">
                <a:latin typeface="华文中宋" panose="02010600040101010101" pitchFamily="2" charset="-122"/>
              </a:rPr>
              <a:t>。</a:t>
            </a:r>
          </a:p>
          <a:p>
            <a:pPr>
              <a:lnSpc>
                <a:spcPct val="150000"/>
              </a:lnSpc>
              <a:spcBef>
                <a:spcPct val="0"/>
              </a:spcBef>
              <a:buFont typeface="Wingdings" panose="05000000000000000000" pitchFamily="2" charset="2"/>
              <a:buChar char="Ø"/>
            </a:pPr>
            <a:r>
              <a:rPr lang="zh-CN" altLang="zh-CN" dirty="0" smtClean="0">
                <a:latin typeface="华文中宋" panose="02010600040101010101" pitchFamily="2" charset="-122"/>
              </a:rPr>
              <a:t>具有</a:t>
            </a:r>
            <a:r>
              <a:rPr lang="zh-CN" altLang="zh-CN" dirty="0" smtClean="0">
                <a:solidFill>
                  <a:srgbClr val="FF0000"/>
                </a:solidFill>
                <a:latin typeface="华文中宋" panose="02010600040101010101" pitchFamily="2" charset="-122"/>
              </a:rPr>
              <a:t>学习能力和自适应能力</a:t>
            </a:r>
            <a:r>
              <a:rPr lang="zh-CN" altLang="zh-CN" dirty="0" smtClean="0">
                <a:latin typeface="华文中宋" panose="02010600040101010101" pitchFamily="2" charset="-122"/>
              </a:rPr>
              <a:t>。</a:t>
            </a:r>
          </a:p>
          <a:p>
            <a:pPr>
              <a:lnSpc>
                <a:spcPct val="150000"/>
              </a:lnSpc>
              <a:spcBef>
                <a:spcPct val="0"/>
              </a:spcBef>
              <a:buFont typeface="Wingdings" panose="05000000000000000000" pitchFamily="2" charset="2"/>
              <a:buChar char="Ø"/>
            </a:pPr>
            <a:r>
              <a:rPr lang="zh-CN" altLang="zh-CN" dirty="0" smtClean="0">
                <a:latin typeface="华文中宋" panose="02010600040101010101" pitchFamily="2" charset="-122"/>
              </a:rPr>
              <a:t>具有</a:t>
            </a:r>
            <a:r>
              <a:rPr lang="zh-CN" altLang="zh-CN" dirty="0" smtClean="0">
                <a:solidFill>
                  <a:srgbClr val="FF0000"/>
                </a:solidFill>
                <a:latin typeface="华文中宋" panose="02010600040101010101" pitchFamily="2" charset="-122"/>
              </a:rPr>
              <a:t>行为能力</a:t>
            </a:r>
            <a:r>
              <a:rPr lang="en-US" altLang="zh-CN" dirty="0">
                <a:latin typeface="华文中宋" panose="02010600040101010101" pitchFamily="2" charset="-122"/>
              </a:rPr>
              <a:t>(</a:t>
            </a:r>
            <a:r>
              <a:rPr lang="zh-CN" altLang="en-US" dirty="0">
                <a:latin typeface="华文中宋" panose="02010600040101010101" pitchFamily="2" charset="-122"/>
              </a:rPr>
              <a:t>系统的</a:t>
            </a:r>
            <a:r>
              <a:rPr lang="zh-CN" altLang="en-US" dirty="0" smtClean="0">
                <a:latin typeface="华文中宋" panose="02010600040101010101" pitchFamily="2" charset="-122"/>
              </a:rPr>
              <a:t>输出</a:t>
            </a:r>
            <a:r>
              <a:rPr lang="en-US" altLang="zh-CN" dirty="0" smtClean="0">
                <a:latin typeface="华文中宋" panose="02010600040101010101" pitchFamily="2" charset="-122"/>
              </a:rPr>
              <a:t>)</a:t>
            </a:r>
            <a:r>
              <a:rPr lang="zh-CN" altLang="en-US" dirty="0" smtClean="0">
                <a:latin typeface="华文中宋" panose="02010600040101010101" pitchFamily="2" charset="-122"/>
              </a:rPr>
              <a:t>，对外界的反应。</a:t>
            </a:r>
            <a:endParaRPr lang="zh-CN" altLang="zh-CN" dirty="0" smtClean="0">
              <a:latin typeface="华文中宋" panose="02010600040101010101" pitchFamily="2" charset="-122"/>
            </a:endParaRPr>
          </a:p>
          <a:p>
            <a:endParaRPr lang="zh-CN" altLang="en-US" dirty="0" smtClean="0"/>
          </a:p>
        </p:txBody>
      </p:sp>
      <p:sp>
        <p:nvSpPr>
          <p:cNvPr id="286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2B3013-571F-426D-979E-911F9A7EE276}"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26</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F38B7D-0D42-4E8D-BD5E-9AF6C5DC903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27</a:t>
            </a:fld>
            <a:endParaRPr kumimoji="0" lang="en-US" altLang="zh-CN" sz="1400" smtClean="0">
              <a:latin typeface="Tahoma" panose="020B0604030504040204" pitchFamily="34" charset="0"/>
              <a:ea typeface="宋体" panose="02010600030101010101" pitchFamily="2" charset="-122"/>
            </a:endParaRPr>
          </a:p>
        </p:txBody>
      </p:sp>
      <p:sp>
        <p:nvSpPr>
          <p:cNvPr id="39939" name="Rectangle 2"/>
          <p:cNvSpPr>
            <a:spLocks noGrp="1" noChangeArrowheads="1"/>
          </p:cNvSpPr>
          <p:nvPr>
            <p:ph type="title"/>
          </p:nvPr>
        </p:nvSpPr>
        <p:spPr/>
        <p:txBody>
          <a:bodyPr/>
          <a:lstStyle/>
          <a:p>
            <a:pPr eaLnBrk="1" hangingPunct="1"/>
            <a:r>
              <a:rPr lang="zh-CN" altLang="en-US" smtClean="0"/>
              <a:t>第</a:t>
            </a:r>
            <a:r>
              <a:rPr lang="zh-CN" altLang="en-US" smtClean="0">
                <a:latin typeface="华文新魏" panose="02010800040101010101" pitchFamily="2" charset="-122"/>
              </a:rPr>
              <a:t>1</a:t>
            </a:r>
            <a:r>
              <a:rPr lang="zh-CN" altLang="en-US" smtClean="0"/>
              <a:t>章 绪论</a:t>
            </a:r>
          </a:p>
        </p:txBody>
      </p:sp>
      <p:sp>
        <p:nvSpPr>
          <p:cNvPr id="39940" name="Rectangle 5"/>
          <p:cNvSpPr>
            <a:spLocks noGrp="1" noChangeArrowheads="1"/>
          </p:cNvSpPr>
          <p:nvPr>
            <p:ph type="body" idx="1"/>
          </p:nvPr>
        </p:nvSpPr>
        <p:spPr>
          <a:noFill/>
        </p:spPr>
        <p:txBody>
          <a:bodyPr/>
          <a:lstStyle/>
          <a:p>
            <a:pPr eaLnBrk="1" hangingPunct="1">
              <a:buClr>
                <a:srgbClr val="969696"/>
              </a:buClr>
              <a:buFont typeface="Wingdings" panose="05000000000000000000" pitchFamily="2" charset="2"/>
              <a:buChar char="Ø"/>
            </a:pPr>
            <a:r>
              <a:rPr lang="zh-CN" altLang="en-US" sz="3600" smtClean="0">
                <a:solidFill>
                  <a:srgbClr val="969696"/>
                </a:solidFill>
                <a:latin typeface="华文新魏" panose="02010800040101010101" pitchFamily="2" charset="-122"/>
              </a:rPr>
              <a:t>人工智能的定义与发展</a:t>
            </a:r>
          </a:p>
          <a:p>
            <a:pPr eaLnBrk="1" hangingPunct="1"/>
            <a:r>
              <a:rPr lang="zh-CN" altLang="en-US" sz="3600" smtClean="0">
                <a:latin typeface="华文新魏" panose="02010800040101010101" pitchFamily="2" charset="-122"/>
              </a:rPr>
              <a:t>人工智能的各种认知观</a:t>
            </a:r>
          </a:p>
          <a:p>
            <a:pPr eaLnBrk="1" hangingPunct="1"/>
            <a:r>
              <a:rPr lang="zh-CN" altLang="en-US" sz="3600" smtClean="0">
                <a:latin typeface="华文新魏" panose="02010800040101010101" pitchFamily="2" charset="-122"/>
              </a:rPr>
              <a:t>人工智能的研究目标与内容</a:t>
            </a:r>
          </a:p>
          <a:p>
            <a:pPr eaLnBrk="1" hangingPunct="1"/>
            <a:r>
              <a:rPr lang="zh-CN" altLang="en-US" sz="3600" smtClean="0">
                <a:latin typeface="华文新魏" panose="02010800040101010101" pitchFamily="2" charset="-122"/>
              </a:rPr>
              <a:t>人工智能研究的主要方法</a:t>
            </a:r>
          </a:p>
          <a:p>
            <a:pPr eaLnBrk="1" hangingPunct="1"/>
            <a:r>
              <a:rPr lang="zh-CN" altLang="en-US" sz="3600" smtClean="0">
                <a:latin typeface="华文新魏" panose="02010800040101010101" pitchFamily="2" charset="-122"/>
              </a:rPr>
              <a:t>人工智能的研究与应用领域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什么是人工智能？</a:t>
            </a:r>
          </a:p>
        </p:txBody>
      </p:sp>
      <p:sp>
        <p:nvSpPr>
          <p:cNvPr id="29699" name="内容占位符 2"/>
          <p:cNvSpPr>
            <a:spLocks noGrp="1"/>
          </p:cNvSpPr>
          <p:nvPr>
            <p:ph idx="1"/>
          </p:nvPr>
        </p:nvSpPr>
        <p:spPr>
          <a:xfrm>
            <a:off x="179388" y="2017713"/>
            <a:ext cx="8775700" cy="4114800"/>
          </a:xfrm>
        </p:spPr>
        <p:txBody>
          <a:bodyPr/>
          <a:lstStyle/>
          <a:p>
            <a:pPr algn="just">
              <a:lnSpc>
                <a:spcPct val="130000"/>
              </a:lnSpc>
              <a:spcBef>
                <a:spcPct val="50000"/>
              </a:spcBef>
            </a:pPr>
            <a:r>
              <a:rPr lang="zh-CN" altLang="en-US" smtClean="0">
                <a:latin typeface="华文中宋" panose="02010600040101010101" pitchFamily="2" charset="-122"/>
              </a:rPr>
              <a:t>人工智能就是人造智能</a:t>
            </a:r>
            <a:r>
              <a:rPr lang="en-US" altLang="zh-CN" smtClean="0">
                <a:latin typeface="华文中宋" panose="02010600040101010101" pitchFamily="2" charset="-122"/>
              </a:rPr>
              <a:t>(</a:t>
            </a:r>
            <a:r>
              <a:rPr lang="zh-CN" altLang="en-US" smtClean="0">
                <a:latin typeface="华文中宋" panose="02010600040101010101" pitchFamily="2" charset="-122"/>
              </a:rPr>
              <a:t>Artificial Intelligence,AI</a:t>
            </a:r>
            <a:r>
              <a:rPr lang="en-US" altLang="zh-CN" smtClean="0">
                <a:latin typeface="华文中宋" panose="02010600040101010101" pitchFamily="2" charset="-122"/>
              </a:rPr>
              <a:t>)</a:t>
            </a:r>
            <a:r>
              <a:rPr lang="zh-CN" altLang="en-US" smtClean="0">
                <a:latin typeface="华文中宋" panose="02010600040101010101" pitchFamily="2" charset="-122"/>
              </a:rPr>
              <a:t>。指用计算机模拟或实现的智能, 因此人工智能又称机器智能。</a:t>
            </a:r>
            <a:endParaRPr lang="en-US" altLang="zh-CN" smtClean="0">
              <a:latin typeface="华文中宋" panose="02010600040101010101" pitchFamily="2" charset="-122"/>
            </a:endParaRPr>
          </a:p>
          <a:p>
            <a:pPr lvl="1"/>
            <a:r>
              <a:rPr lang="zh-CN" altLang="en-US" smtClean="0">
                <a:latin typeface="华文新魏" panose="02010800040101010101" pitchFamily="2" charset="-122"/>
              </a:rPr>
              <a:t>学科</a:t>
            </a:r>
            <a:r>
              <a:rPr lang="en-US" altLang="zh-CN" smtClean="0"/>
              <a:t>;</a:t>
            </a:r>
            <a:r>
              <a:rPr lang="zh-CN" altLang="en-US" smtClean="0"/>
              <a:t>能力</a:t>
            </a:r>
            <a:r>
              <a:rPr lang="en-US" altLang="zh-CN" smtClean="0"/>
              <a:t>;</a:t>
            </a:r>
            <a:r>
              <a:rPr lang="zh-CN" altLang="en-US" smtClean="0"/>
              <a:t> </a:t>
            </a:r>
            <a:endParaRPr lang="en-US" altLang="zh-CN" smtClean="0"/>
          </a:p>
          <a:p>
            <a:pPr lvl="1"/>
            <a:r>
              <a:rPr lang="zh-CN" altLang="en-US" smtClean="0">
                <a:latin typeface="华文新魏" panose="02010800040101010101" pitchFamily="2" charset="-122"/>
              </a:rPr>
              <a:t>类人思维、行为</a:t>
            </a:r>
            <a:r>
              <a:rPr lang="zh-CN" altLang="en-US" smtClean="0"/>
              <a:t> </a:t>
            </a:r>
            <a:r>
              <a:rPr lang="en-US" altLang="zh-CN" smtClean="0"/>
              <a:t>;</a:t>
            </a:r>
            <a:r>
              <a:rPr lang="zh-CN" altLang="en-US" smtClean="0"/>
              <a:t> </a:t>
            </a:r>
            <a:endParaRPr lang="en-US" altLang="zh-CN" smtClean="0"/>
          </a:p>
          <a:p>
            <a:pPr lvl="1"/>
            <a:r>
              <a:rPr lang="zh-CN" altLang="en-US" smtClean="0">
                <a:latin typeface="华文新魏" panose="02010800040101010101" pitchFamily="2" charset="-122"/>
              </a:rPr>
              <a:t>理性思维、行为。</a:t>
            </a:r>
            <a:r>
              <a:rPr lang="zh-CN" altLang="en-US" smtClean="0"/>
              <a:t> </a:t>
            </a:r>
          </a:p>
          <a:p>
            <a:endParaRPr lang="zh-CN" altLang="en-US" smtClean="0"/>
          </a:p>
        </p:txBody>
      </p:sp>
      <p:sp>
        <p:nvSpPr>
          <p:cNvPr id="2970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F32CB3E-B2AA-4EDE-94F7-28293422BC4E}"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28</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什么是人工智能</a:t>
            </a:r>
          </a:p>
        </p:txBody>
      </p:sp>
      <p:sp>
        <p:nvSpPr>
          <p:cNvPr id="40963" name="内容占位符 2"/>
          <p:cNvSpPr>
            <a:spLocks noGrp="1"/>
          </p:cNvSpPr>
          <p:nvPr>
            <p:ph idx="1"/>
          </p:nvPr>
        </p:nvSpPr>
        <p:spPr>
          <a:xfrm>
            <a:off x="250825" y="2017713"/>
            <a:ext cx="8704263" cy="4306887"/>
          </a:xfrm>
        </p:spPr>
        <p:txBody>
          <a:bodyPr/>
          <a:lstStyle/>
          <a:p>
            <a:pPr eaLnBrk="1" hangingPunct="1">
              <a:spcAft>
                <a:spcPct val="40000"/>
              </a:spcAft>
            </a:pPr>
            <a:r>
              <a:rPr lang="zh-CN" altLang="en-US" smtClean="0"/>
              <a:t>人工智能又称为智能模拟，用计算机模拟人脑的智能行为。包括感知、学习、推理、对策、决策、预测、直觉、联想。</a:t>
            </a:r>
          </a:p>
          <a:p>
            <a:pPr eaLnBrk="1" hangingPunct="1">
              <a:spcAft>
                <a:spcPct val="40000"/>
              </a:spcAft>
            </a:pPr>
            <a:r>
              <a:rPr lang="en-US" altLang="zh-CN" smtClean="0"/>
              <a:t>Nilson(Stanford): AI</a:t>
            </a:r>
            <a:r>
              <a:rPr lang="zh-CN" altLang="en-US" smtClean="0"/>
              <a:t>是关于知识的科学，即怎样获取、表示和使用知识的科学</a:t>
            </a:r>
          </a:p>
          <a:p>
            <a:pPr eaLnBrk="1" hangingPunct="1">
              <a:spcAft>
                <a:spcPct val="40000"/>
              </a:spcAft>
            </a:pPr>
            <a:r>
              <a:rPr lang="en-US" altLang="zh-CN" smtClean="0"/>
              <a:t>Feigenbaum(Stanford):AI</a:t>
            </a:r>
            <a:r>
              <a:rPr lang="zh-CN" altLang="en-US" smtClean="0"/>
              <a:t>是知识信息处理系统</a:t>
            </a:r>
          </a:p>
          <a:p>
            <a:pPr eaLnBrk="1" hangingPunct="1">
              <a:spcAft>
                <a:spcPct val="40000"/>
              </a:spcAft>
            </a:pPr>
            <a:r>
              <a:rPr lang="zh-CN" altLang="en-US" smtClean="0"/>
              <a:t> </a:t>
            </a:r>
            <a:r>
              <a:rPr lang="en-US" altLang="zh-CN" smtClean="0"/>
              <a:t>Winston(MIT):AI</a:t>
            </a:r>
            <a:r>
              <a:rPr lang="zh-CN" altLang="en-US" smtClean="0"/>
              <a:t>就是研究如何使计算机去做过去只有人才能做的富有智能的工作</a:t>
            </a:r>
          </a:p>
          <a:p>
            <a:endParaRPr lang="zh-CN" altLang="en-US" smtClean="0"/>
          </a:p>
        </p:txBody>
      </p:sp>
      <p:sp>
        <p:nvSpPr>
          <p:cNvPr id="4096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AEE5966-56B7-43E1-9D74-10C9F8EE12C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29</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t>平时成绩 </a:t>
            </a:r>
            <a:r>
              <a:rPr lang="en-US" altLang="zh-CN" smtClean="0"/>
              <a:t>30</a:t>
            </a:r>
            <a:r>
              <a:rPr lang="zh-CN" altLang="en-US" smtClean="0"/>
              <a:t>分</a:t>
            </a:r>
          </a:p>
        </p:txBody>
      </p:sp>
      <p:sp>
        <p:nvSpPr>
          <p:cNvPr id="9219" name="内容占位符 2"/>
          <p:cNvSpPr>
            <a:spLocks noGrp="1"/>
          </p:cNvSpPr>
          <p:nvPr>
            <p:ph idx="1"/>
          </p:nvPr>
        </p:nvSpPr>
        <p:spPr>
          <a:xfrm>
            <a:off x="684213" y="2017713"/>
            <a:ext cx="8270875" cy="4114800"/>
          </a:xfrm>
        </p:spPr>
        <p:txBody>
          <a:bodyPr/>
          <a:lstStyle/>
          <a:p>
            <a:r>
              <a:rPr lang="zh-CN" altLang="en-US" smtClean="0"/>
              <a:t>平时作业            </a:t>
            </a:r>
            <a:r>
              <a:rPr lang="en-US" altLang="zh-CN" smtClean="0"/>
              <a:t>10</a:t>
            </a:r>
            <a:r>
              <a:rPr lang="zh-CN" altLang="en-US" smtClean="0"/>
              <a:t>分</a:t>
            </a:r>
            <a:endParaRPr lang="en-US" altLang="zh-CN" smtClean="0"/>
          </a:p>
          <a:p>
            <a:r>
              <a:rPr lang="zh-CN" altLang="en-US" smtClean="0"/>
              <a:t>实验项目            </a:t>
            </a:r>
            <a:r>
              <a:rPr lang="en-US" altLang="zh-CN" smtClean="0"/>
              <a:t>20</a:t>
            </a:r>
            <a:r>
              <a:rPr lang="zh-CN" altLang="en-US" smtClean="0"/>
              <a:t>分</a:t>
            </a:r>
            <a:endParaRPr lang="en-US" altLang="zh-CN" smtClean="0"/>
          </a:p>
          <a:p>
            <a:r>
              <a:rPr lang="en-US" altLang="zh-CN" smtClean="0"/>
              <a:t>Presentation     (+5</a:t>
            </a:r>
            <a:r>
              <a:rPr lang="zh-CN" altLang="en-US" smtClean="0"/>
              <a:t>分</a:t>
            </a:r>
            <a:r>
              <a:rPr lang="en-US" altLang="zh-CN" smtClean="0"/>
              <a:t>)</a:t>
            </a:r>
            <a:endParaRPr lang="zh-CN" altLang="en-US" smtClean="0"/>
          </a:p>
        </p:txBody>
      </p:sp>
      <p:sp>
        <p:nvSpPr>
          <p:cNvPr id="922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FF8503-EF1A-4E18-AD4F-47E85049ED2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0F0005-9AC0-4611-A0E2-DDB22BCDE35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30</a:t>
            </a:fld>
            <a:endParaRPr kumimoji="0" lang="en-US" altLang="zh-CN" sz="1400" smtClean="0">
              <a:latin typeface="Tahoma" panose="020B0604030504040204" pitchFamily="34" charset="0"/>
              <a:ea typeface="宋体" panose="02010600030101010101" pitchFamily="2" charset="-122"/>
            </a:endParaRPr>
          </a:p>
        </p:txBody>
      </p:sp>
      <p:sp>
        <p:nvSpPr>
          <p:cNvPr id="43011" name="Rectangle 2"/>
          <p:cNvSpPr>
            <a:spLocks noGrp="1" noChangeArrowheads="1"/>
          </p:cNvSpPr>
          <p:nvPr>
            <p:ph type="title"/>
          </p:nvPr>
        </p:nvSpPr>
        <p:spPr/>
        <p:txBody>
          <a:bodyPr/>
          <a:lstStyle/>
          <a:p>
            <a:pPr eaLnBrk="1" hangingPunct="1"/>
            <a:r>
              <a:rPr lang="zh-CN" altLang="en-US" smtClean="0"/>
              <a:t>人工智能的定义</a:t>
            </a:r>
          </a:p>
        </p:txBody>
      </p:sp>
      <p:sp>
        <p:nvSpPr>
          <p:cNvPr id="43012" name="Rectangle 3"/>
          <p:cNvSpPr>
            <a:spLocks noGrp="1" noChangeArrowheads="1"/>
          </p:cNvSpPr>
          <p:nvPr>
            <p:ph type="body" idx="1"/>
          </p:nvPr>
        </p:nvSpPr>
        <p:spPr>
          <a:xfrm>
            <a:off x="468313" y="2017713"/>
            <a:ext cx="8475662" cy="4114800"/>
          </a:xfrm>
        </p:spPr>
        <p:txBody>
          <a:bodyPr/>
          <a:lstStyle/>
          <a:p>
            <a:pPr eaLnBrk="1" hangingPunct="1"/>
            <a:r>
              <a:rPr lang="zh-CN" altLang="en-US" smtClean="0"/>
              <a:t>狭义</a:t>
            </a:r>
          </a:p>
          <a:p>
            <a:pPr lvl="1" eaLnBrk="1" hangingPunct="1"/>
            <a:r>
              <a:rPr lang="zh-CN" altLang="en-US" smtClean="0"/>
              <a:t>从学科的角度来看，</a:t>
            </a:r>
            <a:r>
              <a:rPr lang="en-US" altLang="zh-CN" smtClean="0"/>
              <a:t>AI</a:t>
            </a:r>
            <a:r>
              <a:rPr lang="zh-CN" altLang="en-US" smtClean="0"/>
              <a:t>是一门研究如何构造智能机器或智能系统，使它能模拟、延伸和扩展人类智能的学科。</a:t>
            </a:r>
            <a:endParaRPr lang="en-US" altLang="zh-CN" smtClean="0"/>
          </a:p>
          <a:p>
            <a:pPr lvl="1" eaLnBrk="1" hangingPunct="1"/>
            <a:r>
              <a:rPr lang="zh-CN" altLang="en-US" smtClean="0"/>
              <a:t>从能力的角度看，</a:t>
            </a:r>
            <a:r>
              <a:rPr lang="en-US" altLang="zh-CN" smtClean="0"/>
              <a:t>AI</a:t>
            </a:r>
            <a:r>
              <a:rPr lang="zh-CN" altLang="en-US" smtClean="0"/>
              <a:t>是指用人工的方法在机器上实现的智能。</a:t>
            </a:r>
          </a:p>
          <a:p>
            <a:pPr eaLnBrk="1" hangingPunct="1"/>
            <a:r>
              <a:rPr lang="zh-CN" altLang="en-US" smtClean="0"/>
              <a:t>广义</a:t>
            </a:r>
          </a:p>
          <a:p>
            <a:pPr lvl="1" eaLnBrk="1" hangingPunct="1"/>
            <a:r>
              <a:rPr lang="zh-CN" altLang="en-US" smtClean="0">
                <a:latin typeface="华文新魏" panose="02010800040101010101" pitchFamily="2" charset="-122"/>
              </a:rPr>
              <a:t>人类智能行为规律、智能理论方面的研究。  </a:t>
            </a:r>
          </a:p>
          <a:p>
            <a:pPr eaLnBrk="1" hangingPunct="1"/>
            <a:endParaRPr lang="zh-CN" altLang="en-US"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6D58B80-6210-4070-BECB-540DC1CB4F8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31</a:t>
            </a:fld>
            <a:endParaRPr kumimoji="0" lang="en-US" altLang="zh-CN" sz="1400" smtClean="0">
              <a:latin typeface="Tahoma" panose="020B0604030504040204" pitchFamily="34" charset="0"/>
              <a:ea typeface="宋体" panose="02010600030101010101" pitchFamily="2" charset="-122"/>
            </a:endParaRPr>
          </a:p>
        </p:txBody>
      </p:sp>
      <p:sp>
        <p:nvSpPr>
          <p:cNvPr id="44035" name="Rectangle 2"/>
          <p:cNvSpPr>
            <a:spLocks noGrp="1" noChangeArrowheads="1"/>
          </p:cNvSpPr>
          <p:nvPr>
            <p:ph type="title"/>
          </p:nvPr>
        </p:nvSpPr>
        <p:spPr>
          <a:xfrm>
            <a:off x="838200" y="914400"/>
            <a:ext cx="8305800" cy="846138"/>
          </a:xfrm>
        </p:spPr>
        <p:txBody>
          <a:bodyPr/>
          <a:lstStyle/>
          <a:p>
            <a:pPr eaLnBrk="1" hangingPunct="1"/>
            <a:r>
              <a:rPr lang="en-US" altLang="zh-CN" sz="3600" smtClean="0">
                <a:solidFill>
                  <a:schemeClr val="folHlink"/>
                </a:solidFill>
                <a:latin typeface="华文彩云" panose="02010800040101010101" pitchFamily="2" charset="-122"/>
              </a:rPr>
              <a:t>AI</a:t>
            </a:r>
            <a:r>
              <a:rPr lang="zh-CN" altLang="en-US" sz="3600" smtClean="0">
                <a:solidFill>
                  <a:schemeClr val="folHlink"/>
                </a:solidFill>
                <a:latin typeface="华文彩云" panose="02010800040101010101" pitchFamily="2" charset="-122"/>
              </a:rPr>
              <a:t>学科体系</a:t>
            </a:r>
          </a:p>
        </p:txBody>
      </p:sp>
      <p:sp>
        <p:nvSpPr>
          <p:cNvPr id="44036" name="Rectangle 3"/>
          <p:cNvSpPr>
            <a:spLocks noGrp="1" noChangeArrowheads="1"/>
          </p:cNvSpPr>
          <p:nvPr>
            <p:ph type="body" idx="1"/>
          </p:nvPr>
        </p:nvSpPr>
        <p:spPr>
          <a:xfrm>
            <a:off x="838200" y="2017713"/>
            <a:ext cx="8077200" cy="4459287"/>
          </a:xfrm>
        </p:spPr>
        <p:txBody>
          <a:bodyPr/>
          <a:lstStyle/>
          <a:p>
            <a:pPr marL="533400" indent="-533400" eaLnBrk="1" hangingPunct="1"/>
            <a:r>
              <a:rPr lang="zh-CN" altLang="en-US" sz="2400" smtClean="0">
                <a:solidFill>
                  <a:srgbClr val="000000"/>
                </a:solidFill>
              </a:rPr>
              <a:t>人工智能理论基础 </a:t>
            </a:r>
          </a:p>
          <a:p>
            <a:pPr marL="914400" lvl="1" indent="-457200" eaLnBrk="1" hangingPunct="1"/>
            <a:r>
              <a:rPr lang="zh-CN" altLang="en-US" sz="2000" smtClean="0">
                <a:solidFill>
                  <a:srgbClr val="000000"/>
                </a:solidFill>
              </a:rPr>
              <a:t>数学基础:离散数学,模糊数学</a:t>
            </a:r>
            <a:endParaRPr lang="zh-CN" altLang="en-US" sz="2000" smtClean="0"/>
          </a:p>
          <a:p>
            <a:pPr marL="914400" lvl="1" indent="-457200" eaLnBrk="1" hangingPunct="1"/>
            <a:r>
              <a:rPr lang="zh-CN" altLang="en-US" sz="2000" smtClean="0">
                <a:solidFill>
                  <a:srgbClr val="000000"/>
                </a:solidFill>
              </a:rPr>
              <a:t>思维科学理论:认知心理学,逻辑或抽象思维学,形象或直感思维学 </a:t>
            </a:r>
            <a:endParaRPr lang="zh-CN" altLang="en-US" sz="2000" smtClean="0"/>
          </a:p>
          <a:p>
            <a:pPr marL="914400" lvl="1" indent="-457200" eaLnBrk="1" hangingPunct="1"/>
            <a:r>
              <a:rPr lang="zh-CN" altLang="en-US" sz="2000" smtClean="0">
                <a:solidFill>
                  <a:srgbClr val="000000"/>
                </a:solidFill>
              </a:rPr>
              <a:t>计算机工程技术:硬件,软件技术 </a:t>
            </a:r>
          </a:p>
          <a:p>
            <a:pPr marL="533400" indent="-533400" eaLnBrk="1" hangingPunct="1"/>
            <a:r>
              <a:rPr lang="zh-CN" altLang="en-US" sz="2400" smtClean="0">
                <a:solidFill>
                  <a:srgbClr val="000000"/>
                </a:solidFill>
              </a:rPr>
              <a:t>人工智能原理</a:t>
            </a:r>
            <a:endParaRPr lang="zh-CN" altLang="en-US" sz="2400" smtClean="0"/>
          </a:p>
          <a:p>
            <a:pPr marL="533400" indent="-533400" eaLnBrk="1" hangingPunct="1">
              <a:buFont typeface="Wingdings" panose="05000000000000000000" pitchFamily="2" charset="2"/>
              <a:buNone/>
            </a:pPr>
            <a:r>
              <a:rPr lang="zh-CN" altLang="en-US" sz="2400" smtClean="0">
                <a:solidFill>
                  <a:srgbClr val="000000"/>
                </a:solidFill>
              </a:rPr>
              <a:t>      知识的表达,知识的处理，知识的获取与学习，</a:t>
            </a:r>
            <a:r>
              <a:rPr lang="zh-CN" altLang="en-US" sz="2400" smtClean="0">
                <a:latin typeface="幼圆" panose="02010509060101010101" pitchFamily="49" charset="-122"/>
              </a:rPr>
              <a:t>利用知识求解问题</a:t>
            </a:r>
            <a:r>
              <a:rPr lang="zh-CN" altLang="en-US" sz="2400" smtClean="0">
                <a:solidFill>
                  <a:srgbClr val="000000"/>
                </a:solidFill>
              </a:rPr>
              <a:t>。</a:t>
            </a:r>
          </a:p>
          <a:p>
            <a:pPr marL="533400" indent="-533400" eaLnBrk="1" hangingPunct="1"/>
            <a:r>
              <a:rPr lang="zh-CN" altLang="en-US" sz="2400" smtClean="0">
                <a:solidFill>
                  <a:srgbClr val="000000"/>
                </a:solidFill>
              </a:rPr>
              <a:t>人工智能工程系统（应用层次） </a:t>
            </a:r>
          </a:p>
          <a:p>
            <a:pPr marL="533400" indent="-533400" eaLnBrk="1" hangingPunct="1">
              <a:buFont typeface="Wingdings" panose="05000000000000000000" pitchFamily="2" charset="2"/>
              <a:buNone/>
            </a:pPr>
            <a:r>
              <a:rPr lang="zh-CN" altLang="en-US" sz="2400" smtClean="0">
                <a:solidFill>
                  <a:srgbClr val="000000"/>
                </a:solidFill>
              </a:rPr>
              <a:t>    专家咨询系统,专家系统开发工具与环境,自然语言理解系统,图像理解与识别系统,智能机器人系统.</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900113" y="617538"/>
            <a:ext cx="8043862" cy="1143000"/>
          </a:xfrm>
        </p:spPr>
        <p:txBody>
          <a:bodyPr/>
          <a:lstStyle/>
          <a:p>
            <a:r>
              <a:rPr lang="zh-CN" altLang="en-US" smtClean="0"/>
              <a:t>人工智能理论基础</a:t>
            </a:r>
          </a:p>
        </p:txBody>
      </p:sp>
      <p:sp>
        <p:nvSpPr>
          <p:cNvPr id="45059" name="内容占位符 2"/>
          <p:cNvSpPr>
            <a:spLocks noGrp="1"/>
          </p:cNvSpPr>
          <p:nvPr>
            <p:ph idx="1"/>
          </p:nvPr>
        </p:nvSpPr>
        <p:spPr>
          <a:xfrm>
            <a:off x="468313" y="2017713"/>
            <a:ext cx="8486775" cy="4114800"/>
          </a:xfrm>
        </p:spPr>
        <p:txBody>
          <a:bodyPr/>
          <a:lstStyle/>
          <a:p>
            <a:r>
              <a:rPr lang="zh-CN" altLang="en-US" smtClean="0"/>
              <a:t>哲学</a:t>
            </a:r>
            <a:r>
              <a:rPr lang="en-US" altLang="zh-CN" smtClean="0"/>
              <a:t>-</a:t>
            </a:r>
            <a:r>
              <a:rPr lang="zh-CN" altLang="en-US" smtClean="0"/>
              <a:t>知识从哪里来？知识如何导致行动的？</a:t>
            </a:r>
          </a:p>
          <a:p>
            <a:r>
              <a:rPr lang="zh-CN" altLang="en-US" smtClean="0"/>
              <a:t>数学</a:t>
            </a:r>
            <a:r>
              <a:rPr lang="en-US" altLang="zh-CN" smtClean="0"/>
              <a:t>-</a:t>
            </a:r>
            <a:r>
              <a:rPr lang="zh-CN" altLang="en-US" smtClean="0"/>
              <a:t>如何用不确定的知识进行推理？</a:t>
            </a:r>
          </a:p>
          <a:p>
            <a:r>
              <a:rPr lang="zh-CN" altLang="en-US" smtClean="0"/>
              <a:t>经济学</a:t>
            </a:r>
            <a:r>
              <a:rPr lang="en-US" altLang="zh-CN" smtClean="0"/>
              <a:t>-</a:t>
            </a:r>
            <a:r>
              <a:rPr lang="zh-CN" altLang="en-US" smtClean="0"/>
              <a:t>如何决策获得最大利益？</a:t>
            </a:r>
          </a:p>
          <a:p>
            <a:r>
              <a:rPr lang="zh-CN" altLang="en-US" smtClean="0"/>
              <a:t>神经学</a:t>
            </a:r>
            <a:r>
              <a:rPr lang="en-US" altLang="zh-CN" smtClean="0"/>
              <a:t>-</a:t>
            </a:r>
            <a:r>
              <a:rPr lang="zh-CN" altLang="en-US" smtClean="0"/>
              <a:t>人脑如何处理信息？</a:t>
            </a:r>
          </a:p>
          <a:p>
            <a:r>
              <a:rPr lang="zh-CN" altLang="en-US" smtClean="0"/>
              <a:t>心理学</a:t>
            </a:r>
            <a:r>
              <a:rPr lang="en-US" altLang="zh-CN" smtClean="0"/>
              <a:t>-</a:t>
            </a:r>
            <a:r>
              <a:rPr lang="zh-CN" altLang="en-US" smtClean="0"/>
              <a:t>人类如何思考和行动的？</a:t>
            </a:r>
          </a:p>
          <a:p>
            <a:r>
              <a:rPr lang="zh-CN" altLang="en-US" smtClean="0"/>
              <a:t>计算机工程学</a:t>
            </a:r>
            <a:r>
              <a:rPr lang="en-US" altLang="zh-CN" smtClean="0"/>
              <a:t>-</a:t>
            </a:r>
            <a:r>
              <a:rPr lang="zh-CN" altLang="en-US" smtClean="0"/>
              <a:t>如何能够创造出能干的计算机？</a:t>
            </a:r>
          </a:p>
          <a:p>
            <a:r>
              <a:rPr lang="zh-CN" altLang="en-US" smtClean="0"/>
              <a:t>控制论</a:t>
            </a:r>
            <a:r>
              <a:rPr lang="en-US" altLang="zh-CN" smtClean="0"/>
              <a:t>-</a:t>
            </a:r>
            <a:r>
              <a:rPr lang="zh-CN" altLang="en-US" smtClean="0"/>
              <a:t>人工制品如何能在自己的控制下运转？</a:t>
            </a:r>
          </a:p>
          <a:p>
            <a:r>
              <a:rPr lang="zh-CN" altLang="en-US" smtClean="0"/>
              <a:t>语言学</a:t>
            </a:r>
            <a:r>
              <a:rPr lang="en-US" altLang="zh-CN" smtClean="0"/>
              <a:t>-</a:t>
            </a:r>
            <a:r>
              <a:rPr lang="zh-CN" altLang="en-US" smtClean="0"/>
              <a:t>语言和思维是怎么联系起来的？</a:t>
            </a:r>
            <a:endParaRPr lang="en-US" altLang="zh-CN" smtClean="0"/>
          </a:p>
          <a:p>
            <a:endParaRPr lang="zh-CN" altLang="en-US" smtClean="0"/>
          </a:p>
        </p:txBody>
      </p:sp>
      <p:sp>
        <p:nvSpPr>
          <p:cNvPr id="4506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E7582BE-2128-44A0-B148-E259DC4626C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32</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933818-109E-43CD-8FE9-3A52400DBF16}"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33</a:t>
            </a:fld>
            <a:endParaRPr kumimoji="0" lang="en-US" altLang="zh-CN" sz="1400" smtClean="0">
              <a:latin typeface="Tahoma" panose="020B0604030504040204" pitchFamily="34" charset="0"/>
              <a:ea typeface="宋体" panose="02010600030101010101" pitchFamily="2" charset="-122"/>
            </a:endParaRPr>
          </a:p>
        </p:txBody>
      </p:sp>
      <p:sp>
        <p:nvSpPr>
          <p:cNvPr id="46083" name="Rectangle 2"/>
          <p:cNvSpPr>
            <a:spLocks noGrp="1" noChangeArrowheads="1"/>
          </p:cNvSpPr>
          <p:nvPr>
            <p:ph type="title"/>
          </p:nvPr>
        </p:nvSpPr>
        <p:spPr/>
        <p:txBody>
          <a:bodyPr/>
          <a:lstStyle/>
          <a:p>
            <a:pPr eaLnBrk="1" hangingPunct="1"/>
            <a:r>
              <a:rPr lang="zh-CN" altLang="en-US" smtClean="0"/>
              <a:t>哲学</a:t>
            </a:r>
          </a:p>
        </p:txBody>
      </p:sp>
      <p:sp>
        <p:nvSpPr>
          <p:cNvPr id="46084" name="Rectangle 3"/>
          <p:cNvSpPr>
            <a:spLocks noGrp="1" noChangeArrowheads="1"/>
          </p:cNvSpPr>
          <p:nvPr>
            <p:ph type="body" idx="1"/>
          </p:nvPr>
        </p:nvSpPr>
        <p:spPr>
          <a:xfrm>
            <a:off x="900113" y="2017713"/>
            <a:ext cx="8054975" cy="4114800"/>
          </a:xfrm>
        </p:spPr>
        <p:txBody>
          <a:bodyPr/>
          <a:lstStyle/>
          <a:p>
            <a:pPr eaLnBrk="1" hangingPunct="1"/>
            <a:r>
              <a:rPr lang="zh-CN" altLang="en-US" dirty="0" smtClean="0">
                <a:latin typeface="华文新魏" panose="02010800040101010101" pitchFamily="2" charset="-122"/>
              </a:rPr>
              <a:t>古希腊的</a:t>
            </a:r>
            <a:r>
              <a:rPr lang="en-US" altLang="zh-CN" dirty="0" smtClean="0">
                <a:latin typeface="华文新魏" panose="02010800040101010101" pitchFamily="2" charset="-122"/>
              </a:rPr>
              <a:t>Aristotle(</a:t>
            </a:r>
            <a:r>
              <a:rPr lang="zh-CN" altLang="en-US" dirty="0" smtClean="0">
                <a:latin typeface="华文新魏" panose="02010800040101010101" pitchFamily="2" charset="-122"/>
              </a:rPr>
              <a:t>亚里士多德</a:t>
            </a:r>
            <a:r>
              <a:rPr lang="en-US" altLang="zh-CN" dirty="0" smtClean="0">
                <a:latin typeface="华文新魏" panose="02010800040101010101" pitchFamily="2" charset="-122"/>
              </a:rPr>
              <a:t>)(</a:t>
            </a:r>
            <a:r>
              <a:rPr lang="zh-CN" altLang="en-US" dirty="0" smtClean="0">
                <a:latin typeface="华文新魏" panose="02010800040101010101" pitchFamily="2" charset="-122"/>
              </a:rPr>
              <a:t>前384-322</a:t>
            </a:r>
            <a:r>
              <a:rPr lang="en-US" altLang="zh-CN" dirty="0" smtClean="0">
                <a:latin typeface="华文新魏" panose="02010800040101010101" pitchFamily="2" charset="-122"/>
              </a:rPr>
              <a:t>) </a:t>
            </a:r>
          </a:p>
          <a:p>
            <a:pPr eaLnBrk="1" hangingPunct="1">
              <a:buFont typeface="Wingdings" panose="05000000000000000000" pitchFamily="2" charset="2"/>
              <a:buNone/>
            </a:pPr>
            <a:r>
              <a:rPr lang="en-US" altLang="zh-CN" dirty="0" smtClean="0"/>
              <a:t>    </a:t>
            </a:r>
            <a:r>
              <a:rPr lang="en-US" altLang="zh-CN" dirty="0" smtClean="0">
                <a:solidFill>
                  <a:schemeClr val="tx2"/>
                </a:solidFill>
              </a:rPr>
              <a:t>—</a:t>
            </a:r>
            <a:r>
              <a:rPr lang="zh-CN" altLang="en-US" dirty="0" smtClean="0">
                <a:solidFill>
                  <a:schemeClr val="tx2"/>
                </a:solidFill>
              </a:rPr>
              <a:t>   三段论</a:t>
            </a:r>
          </a:p>
          <a:p>
            <a:pPr eaLnBrk="1" hangingPunct="1"/>
            <a:r>
              <a:rPr lang="zh-CN" altLang="en-US" dirty="0" smtClean="0">
                <a:latin typeface="华文新魏" panose="02010800040101010101" pitchFamily="2" charset="-122"/>
              </a:rPr>
              <a:t>英国的哲学家、自然科学家</a:t>
            </a:r>
            <a:r>
              <a:rPr lang="en-US" altLang="zh-CN" dirty="0" smtClean="0">
                <a:latin typeface="华文新魏" panose="02010800040101010101" pitchFamily="2" charset="-122"/>
              </a:rPr>
              <a:t>Bacon（</a:t>
            </a:r>
            <a:r>
              <a:rPr lang="zh-CN" altLang="en-US" dirty="0" smtClean="0">
                <a:latin typeface="华文新魏" panose="02010800040101010101" pitchFamily="2" charset="-122"/>
              </a:rPr>
              <a:t>培根）（1561-1626）</a:t>
            </a:r>
          </a:p>
          <a:p>
            <a:pPr eaLnBrk="1" hangingPunct="1">
              <a:buFont typeface="Wingdings" panose="05000000000000000000" pitchFamily="2" charset="2"/>
              <a:buNone/>
            </a:pPr>
            <a:r>
              <a:rPr lang="zh-CN" altLang="en-US" dirty="0" smtClean="0">
                <a:latin typeface="华文新魏" panose="02010800040101010101" pitchFamily="2" charset="-122"/>
              </a:rPr>
              <a:t>     </a:t>
            </a:r>
            <a:r>
              <a:rPr lang="en-US" altLang="zh-CN" dirty="0" smtClean="0">
                <a:solidFill>
                  <a:schemeClr val="tx2"/>
                </a:solidFill>
              </a:rPr>
              <a:t>—</a:t>
            </a:r>
            <a:r>
              <a:rPr lang="zh-CN" altLang="en-US" dirty="0" smtClean="0">
                <a:solidFill>
                  <a:schemeClr val="tx2"/>
                </a:solidFill>
                <a:latin typeface="华文新魏" panose="02010800040101010101" pitchFamily="2" charset="-122"/>
              </a:rPr>
              <a:t>归纳法  </a:t>
            </a:r>
            <a:r>
              <a:rPr lang="zh-CN" altLang="en-US" dirty="0" smtClean="0">
                <a:latin typeface="华文新魏" panose="02010800040101010101" pitchFamily="2" charset="-122"/>
              </a:rPr>
              <a:t>知识就是力量</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C86BA9-B728-4124-89D4-863707E0C8E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34</a:t>
            </a:fld>
            <a:endParaRPr kumimoji="0" lang="en-US" altLang="zh-CN" sz="1400" smtClean="0">
              <a:latin typeface="Tahoma" panose="020B0604030504040204" pitchFamily="34" charset="0"/>
              <a:ea typeface="宋体" panose="02010600030101010101" pitchFamily="2" charset="-122"/>
            </a:endParaRPr>
          </a:p>
        </p:txBody>
      </p:sp>
      <p:sp>
        <p:nvSpPr>
          <p:cNvPr id="47107" name="Rectangle 2"/>
          <p:cNvSpPr>
            <a:spLocks noGrp="1" noChangeArrowheads="1"/>
          </p:cNvSpPr>
          <p:nvPr>
            <p:ph type="title"/>
          </p:nvPr>
        </p:nvSpPr>
        <p:spPr/>
        <p:txBody>
          <a:bodyPr/>
          <a:lstStyle/>
          <a:p>
            <a:pPr eaLnBrk="1" hangingPunct="1"/>
            <a:r>
              <a:rPr lang="zh-CN" altLang="en-US" smtClean="0"/>
              <a:t>数学</a:t>
            </a:r>
          </a:p>
        </p:txBody>
      </p:sp>
      <p:sp>
        <p:nvSpPr>
          <p:cNvPr id="47108" name="Rectangle 3"/>
          <p:cNvSpPr>
            <a:spLocks noGrp="1" noChangeArrowheads="1"/>
          </p:cNvSpPr>
          <p:nvPr>
            <p:ph type="body" idx="1"/>
          </p:nvPr>
        </p:nvSpPr>
        <p:spPr>
          <a:xfrm>
            <a:off x="523280" y="1970882"/>
            <a:ext cx="8620720" cy="4353718"/>
          </a:xfrm>
        </p:spPr>
        <p:txBody>
          <a:bodyPr/>
          <a:lstStyle/>
          <a:p>
            <a:pPr eaLnBrk="1" hangingPunct="1"/>
            <a:r>
              <a:rPr lang="zh-CN" altLang="en-US" b="1" dirty="0" smtClean="0"/>
              <a:t>形式表示和证据算法</a:t>
            </a:r>
            <a:r>
              <a:rPr lang="en-US" altLang="zh-CN" b="1" dirty="0" smtClean="0"/>
              <a:t> </a:t>
            </a:r>
          </a:p>
          <a:p>
            <a:pPr eaLnBrk="1" hangingPunct="1"/>
            <a:r>
              <a:rPr lang="zh-CN" altLang="en-US" b="1" dirty="0" smtClean="0"/>
              <a:t>不确定性，不可操作性，概率论</a:t>
            </a:r>
          </a:p>
          <a:p>
            <a:pPr eaLnBrk="1" hangingPunct="1"/>
            <a:r>
              <a:rPr lang="zh-CN" altLang="en-US" dirty="0" smtClean="0">
                <a:latin typeface="华文新魏" panose="02010800040101010101" pitchFamily="2" charset="-122"/>
              </a:rPr>
              <a:t>德国数学家、哲学家</a:t>
            </a:r>
            <a:r>
              <a:rPr lang="en-US" altLang="zh-CN" dirty="0" smtClean="0">
                <a:latin typeface="华文新魏" panose="02010800040101010101" pitchFamily="2" charset="-122"/>
              </a:rPr>
              <a:t>Leibnitz(</a:t>
            </a:r>
            <a:r>
              <a:rPr lang="zh-CN" altLang="en-US" dirty="0" smtClean="0">
                <a:latin typeface="华文新魏" panose="02010800040101010101" pitchFamily="2" charset="-122"/>
              </a:rPr>
              <a:t>莱布尼茨1646-1716)。</a:t>
            </a:r>
          </a:p>
          <a:p>
            <a:pPr eaLnBrk="1" hangingPunct="1">
              <a:buFont typeface="Wingdings" panose="05000000000000000000" pitchFamily="2" charset="2"/>
              <a:buNone/>
            </a:pPr>
            <a:r>
              <a:rPr lang="zh-CN" altLang="en-US" dirty="0" smtClean="0">
                <a:latin typeface="华文新魏" panose="02010800040101010101" pitchFamily="2" charset="-122"/>
              </a:rPr>
              <a:t>    </a:t>
            </a:r>
            <a:r>
              <a:rPr lang="zh-CN" altLang="en-US" dirty="0" smtClean="0">
                <a:solidFill>
                  <a:schemeClr val="tx2"/>
                </a:solidFill>
              </a:rPr>
              <a:t>—</a:t>
            </a:r>
            <a:r>
              <a:rPr lang="zh-CN" altLang="en-US" dirty="0" smtClean="0">
                <a:solidFill>
                  <a:schemeClr val="tx2"/>
                </a:solidFill>
                <a:latin typeface="华文新魏" panose="02010800040101010101" pitchFamily="2" charset="-122"/>
              </a:rPr>
              <a:t>数理逻辑（</a:t>
            </a:r>
            <a:r>
              <a:rPr lang="zh-CN" altLang="en-US" sz="2400" dirty="0" smtClean="0">
                <a:solidFill>
                  <a:schemeClr val="tx2"/>
                </a:solidFill>
                <a:latin typeface="华文新魏" panose="02010800040101010101" pitchFamily="2" charset="-122"/>
              </a:rPr>
              <a:t>形式逻辑符号化），四则运算手摇计算机</a:t>
            </a:r>
          </a:p>
          <a:p>
            <a:pPr eaLnBrk="1" hangingPunct="1"/>
            <a:r>
              <a:rPr lang="zh-CN" altLang="en-US" dirty="0" smtClean="0"/>
              <a:t>英国数学家、逻辑学家</a:t>
            </a:r>
            <a:r>
              <a:rPr lang="en-US" altLang="zh-CN" dirty="0" smtClean="0"/>
              <a:t>Boole(</a:t>
            </a:r>
            <a:r>
              <a:rPr lang="zh-CN" altLang="en-US" dirty="0" smtClean="0"/>
              <a:t>布尔1815-1864)</a:t>
            </a:r>
            <a:endParaRPr lang="en-US" altLang="zh-CN" dirty="0" smtClean="0"/>
          </a:p>
          <a:p>
            <a:pPr eaLnBrk="1" hangingPunct="1">
              <a:buFont typeface="Arial" panose="020B0604020202020204" pitchFamily="34" charset="0"/>
              <a:buChar char="•"/>
            </a:pPr>
            <a:r>
              <a:rPr lang="zh-CN" altLang="en-US" dirty="0">
                <a:solidFill>
                  <a:schemeClr val="tx2"/>
                </a:solidFill>
              </a:rPr>
              <a:t>—布尔代数（实现了思维符号化和数学化的思想）</a:t>
            </a:r>
            <a:endParaRPr lang="en-US" altLang="zh-CN" dirty="0"/>
          </a:p>
          <a:p>
            <a:pPr eaLnBrk="1" hangingPunct="1"/>
            <a:r>
              <a:rPr lang="zh-CN" altLang="en-US" dirty="0" smtClean="0"/>
              <a:t>美籍奥地利梳理逻辑学家，哥德尔证明了一阶谓词的完备性定理，证明了人的思维形式化和机械化的极限</a:t>
            </a:r>
          </a:p>
          <a:p>
            <a:pPr eaLnBrk="1" hangingPunct="1">
              <a:buFont typeface="Wingdings" panose="05000000000000000000" pitchFamily="2" charset="2"/>
              <a:buNone/>
            </a:pPr>
            <a:r>
              <a:rPr lang="zh-CN" altLang="en-US" dirty="0" smtClean="0">
                <a:solidFill>
                  <a:schemeClr val="tx2"/>
                </a:solidFill>
              </a:rPr>
              <a:t>    </a:t>
            </a:r>
            <a:endParaRPr lang="en-US" altLang="zh-CN" sz="2400" dirty="0" smtClean="0">
              <a:solidFill>
                <a:schemeClr val="tx2"/>
              </a:solidFill>
            </a:endParaRPr>
          </a:p>
          <a:p>
            <a:pPr eaLnBrk="1" hangingPunct="1">
              <a:buFont typeface="Arial" panose="020B0604020202020204" pitchFamily="34" charset="0"/>
              <a:buChar char="•"/>
            </a:pPr>
            <a:endParaRPr lang="zh-CN" altLang="en-US" sz="2400" dirty="0" smtClean="0">
              <a:solidFill>
                <a:schemeClr val="tx2"/>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9CD19D-E5E2-4579-9771-2C907BBD09A6}"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35</a:t>
            </a:fld>
            <a:endParaRPr kumimoji="0" lang="en-US" altLang="zh-CN" sz="1400" smtClean="0">
              <a:latin typeface="Tahoma" panose="020B0604030504040204" pitchFamily="34" charset="0"/>
              <a:ea typeface="宋体" panose="02010600030101010101" pitchFamily="2" charset="-122"/>
            </a:endParaRPr>
          </a:p>
        </p:txBody>
      </p:sp>
      <p:sp>
        <p:nvSpPr>
          <p:cNvPr id="49155" name="Rectangle 2"/>
          <p:cNvSpPr>
            <a:spLocks noGrp="1" noChangeArrowheads="1"/>
          </p:cNvSpPr>
          <p:nvPr>
            <p:ph type="title"/>
          </p:nvPr>
        </p:nvSpPr>
        <p:spPr/>
        <p:txBody>
          <a:bodyPr/>
          <a:lstStyle/>
          <a:p>
            <a:pPr eaLnBrk="1" hangingPunct="1"/>
            <a:r>
              <a:rPr lang="zh-CN" altLang="en-US" smtClean="0"/>
              <a:t>神经科学</a:t>
            </a:r>
            <a:r>
              <a:rPr lang="zh-CN" altLang="en-US" b="1" smtClean="0"/>
              <a:t>	</a:t>
            </a:r>
          </a:p>
        </p:txBody>
      </p:sp>
      <p:sp>
        <p:nvSpPr>
          <p:cNvPr id="49156" name="Rectangle 3"/>
          <p:cNvSpPr>
            <a:spLocks noGrp="1" noChangeArrowheads="1"/>
          </p:cNvSpPr>
          <p:nvPr>
            <p:ph type="body" idx="1"/>
          </p:nvPr>
        </p:nvSpPr>
        <p:spPr>
          <a:xfrm>
            <a:off x="755650" y="2017713"/>
            <a:ext cx="8199438" cy="4624387"/>
          </a:xfrm>
        </p:spPr>
        <p:txBody>
          <a:bodyPr/>
          <a:lstStyle/>
          <a:p>
            <a:pPr eaLnBrk="1" hangingPunct="1"/>
            <a:r>
              <a:rPr lang="zh-CN" altLang="en-US" smtClean="0"/>
              <a:t>保罗</a:t>
            </a:r>
            <a:r>
              <a:rPr lang="en-US" altLang="zh-CN" smtClean="0"/>
              <a:t>.</a:t>
            </a:r>
            <a:r>
              <a:rPr lang="zh-CN" altLang="en-US" smtClean="0"/>
              <a:t>布鲁卡对大脑损伤病人的失语症的研究重振神经科学。</a:t>
            </a:r>
          </a:p>
          <a:p>
            <a:pPr eaLnBrk="1" hangingPunct="1"/>
            <a:r>
              <a:rPr lang="zh-CN" altLang="en-US" smtClean="0"/>
              <a:t>对大脑活动的测量，脑电图记录仪</a:t>
            </a:r>
            <a:r>
              <a:rPr lang="en-US" altLang="zh-CN" smtClean="0"/>
              <a:t>(EEG),</a:t>
            </a:r>
            <a:r>
              <a:rPr lang="zh-CN" altLang="en-US" smtClean="0"/>
              <a:t>功能性核磁共振成像</a:t>
            </a:r>
            <a:r>
              <a:rPr lang="en-US" altLang="zh-CN" smtClean="0"/>
              <a:t>(fMRI)</a:t>
            </a:r>
            <a:r>
              <a:rPr lang="zh-CN" altLang="en-US" smtClean="0"/>
              <a:t>。测谎仪</a:t>
            </a:r>
          </a:p>
        </p:txBody>
      </p:sp>
      <p:pic>
        <p:nvPicPr>
          <p:cNvPr id="49157" name="Picture 4" descr="FM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76700"/>
            <a:ext cx="260508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5" descr="dept4200_News2489_4_7_4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550" y="4076700"/>
            <a:ext cx="320198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C2DFC9-939E-4BA7-B1F0-DF08B0EFD6F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36</a:t>
            </a:fld>
            <a:endParaRPr kumimoji="0" lang="en-US" altLang="zh-CN" sz="1400" smtClean="0">
              <a:latin typeface="Tahoma" panose="020B0604030504040204" pitchFamily="34" charset="0"/>
              <a:ea typeface="宋体" panose="02010600030101010101" pitchFamily="2" charset="-122"/>
            </a:endParaRPr>
          </a:p>
        </p:txBody>
      </p:sp>
      <p:sp>
        <p:nvSpPr>
          <p:cNvPr id="50179" name="Rectangle 2"/>
          <p:cNvSpPr>
            <a:spLocks noGrp="1" noChangeArrowheads="1"/>
          </p:cNvSpPr>
          <p:nvPr>
            <p:ph type="title"/>
          </p:nvPr>
        </p:nvSpPr>
        <p:spPr/>
        <p:txBody>
          <a:bodyPr/>
          <a:lstStyle/>
          <a:p>
            <a:pPr eaLnBrk="1" hangingPunct="1"/>
            <a:r>
              <a:rPr lang="zh-CN" altLang="en-US" smtClean="0"/>
              <a:t>心理学</a:t>
            </a:r>
          </a:p>
        </p:txBody>
      </p:sp>
      <p:sp>
        <p:nvSpPr>
          <p:cNvPr id="50180" name="Rectangle 3"/>
          <p:cNvSpPr>
            <a:spLocks noGrp="1" noChangeArrowheads="1"/>
          </p:cNvSpPr>
          <p:nvPr>
            <p:ph type="body" idx="1"/>
          </p:nvPr>
        </p:nvSpPr>
        <p:spPr>
          <a:xfrm>
            <a:off x="683568" y="2017713"/>
            <a:ext cx="8271520" cy="4114800"/>
          </a:xfrm>
        </p:spPr>
        <p:txBody>
          <a:bodyPr/>
          <a:lstStyle/>
          <a:p>
            <a:pPr eaLnBrk="1" hangingPunct="1"/>
            <a:r>
              <a:rPr lang="zh-CN" altLang="en-US" b="1" dirty="0" smtClean="0"/>
              <a:t>感知现象</a:t>
            </a:r>
          </a:p>
          <a:p>
            <a:pPr eaLnBrk="1" hangingPunct="1"/>
            <a:r>
              <a:rPr lang="zh-CN" altLang="en-US" dirty="0" smtClean="0"/>
              <a:t>把大脑当作信息处理装置的观点，是认知心理学的主要特征</a:t>
            </a:r>
          </a:p>
          <a:p>
            <a:pPr eaLnBrk="1" hangingPunct="1"/>
            <a:r>
              <a:rPr lang="zh-CN" altLang="en-US" dirty="0" smtClean="0"/>
              <a:t>认知科学的创建，始于</a:t>
            </a:r>
            <a:r>
              <a:rPr lang="en-US" altLang="zh-CN" dirty="0" smtClean="0"/>
              <a:t>1956</a:t>
            </a:r>
            <a:r>
              <a:rPr lang="zh-CN" altLang="en-US" dirty="0" smtClean="0"/>
              <a:t>年</a:t>
            </a:r>
            <a:r>
              <a:rPr lang="en-US" altLang="zh-CN" dirty="0" smtClean="0"/>
              <a:t>9</a:t>
            </a:r>
            <a:r>
              <a:rPr lang="zh-CN" altLang="en-US" dirty="0" smtClean="0"/>
              <a:t>月麻省理工学院的一个研讨会，三篇有影响的论文。</a:t>
            </a:r>
          </a:p>
          <a:p>
            <a:pPr lvl="1" eaLnBrk="1" hangingPunct="1"/>
            <a:r>
              <a:rPr lang="zh-CN" altLang="en-US" dirty="0" smtClean="0"/>
              <a:t>乔治</a:t>
            </a:r>
            <a:r>
              <a:rPr lang="en-US" altLang="zh-CN" dirty="0" smtClean="0"/>
              <a:t>.</a:t>
            </a:r>
            <a:r>
              <a:rPr lang="zh-CN" altLang="en-US" dirty="0" smtClean="0"/>
              <a:t>米勒的“魔法数字</a:t>
            </a:r>
            <a:r>
              <a:rPr lang="en-US" altLang="zh-CN" dirty="0" smtClean="0"/>
              <a:t>7”   7</a:t>
            </a:r>
            <a:r>
              <a:rPr lang="en-US" altLang="zh-CN" dirty="0" smtClean="0">
                <a:sym typeface="Symbol" panose="05050102010706020507" pitchFamily="18" charset="2"/>
              </a:rPr>
              <a:t>2</a:t>
            </a:r>
            <a:r>
              <a:rPr lang="zh-CN" altLang="en-US" dirty="0" smtClean="0">
                <a:sym typeface="Symbol" panose="05050102010706020507" pitchFamily="18" charset="2"/>
              </a:rPr>
              <a:t>（</a:t>
            </a:r>
            <a:r>
              <a:rPr lang="en-US" altLang="zh-CN" dirty="0" smtClean="0">
                <a:sym typeface="Symbol" panose="05050102010706020507" pitchFamily="18" charset="2"/>
              </a:rPr>
              <a:t>5-9</a:t>
            </a:r>
            <a:r>
              <a:rPr lang="zh-CN" altLang="en-US" dirty="0" smtClean="0">
                <a:sym typeface="Symbol" panose="05050102010706020507" pitchFamily="18" charset="2"/>
              </a:rPr>
              <a:t>）</a:t>
            </a:r>
            <a:endParaRPr lang="en-US" altLang="zh-CN" dirty="0" smtClean="0"/>
          </a:p>
          <a:p>
            <a:pPr lvl="1" eaLnBrk="1" hangingPunct="1"/>
            <a:r>
              <a:rPr lang="zh-CN" altLang="en-US" dirty="0" smtClean="0"/>
              <a:t>诺姆</a:t>
            </a:r>
            <a:r>
              <a:rPr lang="en-US" altLang="zh-CN" dirty="0" smtClean="0"/>
              <a:t>.</a:t>
            </a:r>
            <a:r>
              <a:rPr lang="zh-CN" altLang="en-US" dirty="0" smtClean="0"/>
              <a:t>乔姆斯基的“语言的三种模型</a:t>
            </a:r>
            <a:r>
              <a:rPr lang="en-US" altLang="zh-CN" dirty="0" smtClean="0"/>
              <a:t>”</a:t>
            </a:r>
          </a:p>
          <a:p>
            <a:pPr lvl="1" eaLnBrk="1" hangingPunct="1"/>
            <a:r>
              <a:rPr lang="zh-CN" altLang="en-US" dirty="0" smtClean="0"/>
              <a:t>阿兰</a:t>
            </a:r>
            <a:r>
              <a:rPr lang="en-US" altLang="zh-CN" dirty="0" smtClean="0"/>
              <a:t>.</a:t>
            </a:r>
            <a:r>
              <a:rPr lang="zh-CN" altLang="en-US" dirty="0" smtClean="0"/>
              <a:t>纽尔曼和赫伯特</a:t>
            </a:r>
            <a:r>
              <a:rPr lang="en-US" altLang="zh-CN" dirty="0" smtClean="0"/>
              <a:t>.</a:t>
            </a:r>
            <a:r>
              <a:rPr lang="zh-CN" altLang="en-US" dirty="0" smtClean="0"/>
              <a:t>西蒙“逻辑理论机”</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D565A43-8A0A-42F7-A01E-EB9AF1B2ABF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37</a:t>
            </a:fld>
            <a:endParaRPr kumimoji="0" lang="en-US" altLang="zh-CN" sz="1400" smtClean="0">
              <a:latin typeface="Tahoma" panose="020B0604030504040204" pitchFamily="34" charset="0"/>
              <a:ea typeface="宋体" panose="02010600030101010101" pitchFamily="2" charset="-122"/>
            </a:endParaRPr>
          </a:p>
        </p:txBody>
      </p:sp>
      <p:sp>
        <p:nvSpPr>
          <p:cNvPr id="51203" name="Rectangle 2"/>
          <p:cNvSpPr>
            <a:spLocks noGrp="1" noChangeArrowheads="1"/>
          </p:cNvSpPr>
          <p:nvPr>
            <p:ph type="title"/>
          </p:nvPr>
        </p:nvSpPr>
        <p:spPr/>
        <p:txBody>
          <a:bodyPr/>
          <a:lstStyle/>
          <a:p>
            <a:pPr eaLnBrk="1" hangingPunct="1"/>
            <a:r>
              <a:rPr lang="zh-CN" altLang="en-US" smtClean="0"/>
              <a:t>计算机工程</a:t>
            </a:r>
          </a:p>
        </p:txBody>
      </p:sp>
      <p:sp>
        <p:nvSpPr>
          <p:cNvPr id="51204" name="Rectangle 3"/>
          <p:cNvSpPr>
            <a:spLocks noGrp="1" noChangeArrowheads="1"/>
          </p:cNvSpPr>
          <p:nvPr>
            <p:ph type="body" idx="1"/>
          </p:nvPr>
        </p:nvSpPr>
        <p:spPr>
          <a:xfrm>
            <a:off x="755650" y="2017713"/>
            <a:ext cx="8199438" cy="4114800"/>
          </a:xfrm>
        </p:spPr>
        <p:txBody>
          <a:bodyPr/>
          <a:lstStyle/>
          <a:p>
            <a:pPr eaLnBrk="1" hangingPunct="1"/>
            <a:r>
              <a:rPr lang="zh-CN" altLang="en-US" b="1" dirty="0" smtClean="0"/>
              <a:t>建立快速计算机</a:t>
            </a:r>
            <a:endParaRPr lang="en-US" altLang="zh-CN" b="1" dirty="0" smtClean="0"/>
          </a:p>
          <a:p>
            <a:pPr eaLnBrk="1" hangingPunct="1"/>
            <a:r>
              <a:rPr lang="zh-CN" altLang="en-US" dirty="0" smtClean="0"/>
              <a:t>第一台可运转的计算机是电动机械式的，由阿兰</a:t>
            </a:r>
            <a:r>
              <a:rPr lang="en-US" altLang="zh-CN" dirty="0" smtClean="0"/>
              <a:t>.</a:t>
            </a:r>
            <a:r>
              <a:rPr lang="zh-CN" altLang="en-US" dirty="0" smtClean="0"/>
              <a:t>图灵的研究组建造于</a:t>
            </a:r>
            <a:r>
              <a:rPr lang="en-US" altLang="zh-CN" dirty="0" smtClean="0"/>
              <a:t>1940</a:t>
            </a:r>
            <a:r>
              <a:rPr lang="zh-CN" altLang="en-US" dirty="0" smtClean="0"/>
              <a:t>年，唯一目的是解密德国人的消息。</a:t>
            </a:r>
          </a:p>
          <a:p>
            <a:pPr eaLnBrk="1" hangingPunct="1"/>
            <a:r>
              <a:rPr lang="en-US" altLang="zh-CN" dirty="0" smtClean="0"/>
              <a:t>1943</a:t>
            </a:r>
            <a:r>
              <a:rPr lang="zh-CN" altLang="en-US" dirty="0" smtClean="0"/>
              <a:t>年，同一个研究组开发了</a:t>
            </a:r>
            <a:r>
              <a:rPr lang="en-US" altLang="zh-CN" dirty="0" smtClean="0"/>
              <a:t>Co</a:t>
            </a:r>
            <a:r>
              <a:rPr lang="en-US" altLang="zh-CN" b="1" dirty="0" smtClean="0"/>
              <a:t>l</a:t>
            </a:r>
            <a:r>
              <a:rPr lang="en-US" altLang="zh-CN" dirty="0" smtClean="0"/>
              <a:t>ossus,</a:t>
            </a:r>
            <a:r>
              <a:rPr lang="zh-CN" altLang="en-US" dirty="0" smtClean="0"/>
              <a:t>基于真空电子管的强大的通用机器。</a:t>
            </a:r>
            <a:r>
              <a:rPr lang="en-US" altLang="zh-CN" b="1" dirty="0" smtClean="0"/>
              <a:t> </a:t>
            </a:r>
          </a:p>
          <a:p>
            <a:pPr eaLnBrk="1" hangingPunct="1"/>
            <a:r>
              <a:rPr lang="en-US" altLang="zh-CN" dirty="0" smtClean="0"/>
              <a:t>1946</a:t>
            </a:r>
            <a:r>
              <a:rPr lang="zh-CN" altLang="en-US" dirty="0" smtClean="0"/>
              <a:t>年，发明电子计算机</a:t>
            </a:r>
            <a:r>
              <a:rPr lang="en-US" altLang="zh-CN" dirty="0" smtClean="0"/>
              <a:t>ENIAC-</a:t>
            </a:r>
            <a:r>
              <a:rPr lang="zh-CN" altLang="en-US" dirty="0" smtClean="0"/>
              <a:t>用于数字积分</a:t>
            </a:r>
            <a:r>
              <a:rPr lang="en-US" altLang="zh-CN" b="1" dirty="0" smtClean="0"/>
              <a:t/>
            </a:r>
            <a:br>
              <a:rPr lang="en-US" altLang="zh-CN" b="1" dirty="0" smtClean="0"/>
            </a:br>
            <a:endParaRPr lang="en-US" altLang="zh-CN" b="1"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41C645-6A3B-49B6-834A-EF37FBF0EAA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38</a:t>
            </a:fld>
            <a:endParaRPr kumimoji="0" lang="en-US" altLang="zh-CN" sz="1400" smtClean="0">
              <a:latin typeface="Tahoma" panose="020B0604030504040204" pitchFamily="34" charset="0"/>
              <a:ea typeface="宋体" panose="02010600030101010101" pitchFamily="2" charset="-122"/>
            </a:endParaRPr>
          </a:p>
        </p:txBody>
      </p:sp>
      <p:sp>
        <p:nvSpPr>
          <p:cNvPr id="52227" name="Rectangle 2"/>
          <p:cNvSpPr>
            <a:spLocks noGrp="1" noChangeArrowheads="1"/>
          </p:cNvSpPr>
          <p:nvPr>
            <p:ph type="title"/>
          </p:nvPr>
        </p:nvSpPr>
        <p:spPr/>
        <p:txBody>
          <a:bodyPr/>
          <a:lstStyle/>
          <a:p>
            <a:pPr eaLnBrk="1" hangingPunct="1"/>
            <a:r>
              <a:rPr lang="zh-CN" altLang="en-US" smtClean="0"/>
              <a:t>控制理论</a:t>
            </a:r>
          </a:p>
        </p:txBody>
      </p:sp>
      <p:sp>
        <p:nvSpPr>
          <p:cNvPr id="52228" name="Rectangle 3"/>
          <p:cNvSpPr>
            <a:spLocks noGrp="1" noChangeArrowheads="1"/>
          </p:cNvSpPr>
          <p:nvPr>
            <p:ph type="body" idx="1"/>
          </p:nvPr>
        </p:nvSpPr>
        <p:spPr>
          <a:xfrm>
            <a:off x="827088" y="2017713"/>
            <a:ext cx="8128000" cy="4114800"/>
          </a:xfrm>
        </p:spPr>
        <p:txBody>
          <a:bodyPr/>
          <a:lstStyle/>
          <a:p>
            <a:pPr eaLnBrk="1" hangingPunct="1"/>
            <a:r>
              <a:rPr lang="zh-CN" altLang="en-US" dirty="0" smtClean="0"/>
              <a:t>维纳的著作</a:t>
            </a:r>
            <a:r>
              <a:rPr lang="en-US" altLang="zh-CN" dirty="0" smtClean="0"/>
              <a:t>《</a:t>
            </a:r>
            <a:r>
              <a:rPr lang="zh-CN" altLang="en-US" dirty="0" smtClean="0"/>
              <a:t>控制论</a:t>
            </a:r>
            <a:r>
              <a:rPr lang="en-US" altLang="zh-CN" dirty="0" smtClean="0"/>
              <a:t>》</a:t>
            </a:r>
            <a:r>
              <a:rPr lang="zh-CN" altLang="en-US" dirty="0" smtClean="0"/>
              <a:t>，唤醒了人们对人工制造智能机器的可能性的热情</a:t>
            </a:r>
          </a:p>
          <a:p>
            <a:pPr eaLnBrk="1" hangingPunct="1"/>
            <a:r>
              <a:rPr lang="zh-CN" altLang="en-US" dirty="0" smtClean="0"/>
              <a:t>现代控制论，特别是</a:t>
            </a:r>
            <a:r>
              <a:rPr lang="zh-CN" altLang="en-US" b="1" dirty="0" smtClean="0"/>
              <a:t>随机优化控制</a:t>
            </a:r>
            <a:r>
              <a:rPr lang="zh-CN" altLang="en-US" dirty="0" smtClean="0"/>
              <a:t>的分支，把设计出能随时间变化使目标函数最大化的系统作为其目的。</a:t>
            </a:r>
            <a:endParaRPr lang="en-US" altLang="zh-CN" dirty="0" smtClean="0"/>
          </a:p>
          <a:p>
            <a:pPr eaLnBrk="1" hangingPunct="1"/>
            <a:r>
              <a:rPr lang="zh-CN" altLang="en-US" dirty="0" smtClean="0"/>
              <a:t>把控制论简化为类理论，向机器逻辑迈进了一步。</a:t>
            </a:r>
            <a:endParaRPr lang="en-US" altLang="zh-CN"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1FB119-83A4-4A7A-957D-F5ACE71DFCD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39</a:t>
            </a:fld>
            <a:endParaRPr kumimoji="0" lang="en-US" altLang="zh-CN" sz="1400" smtClean="0">
              <a:latin typeface="Tahoma" panose="020B0604030504040204" pitchFamily="34" charset="0"/>
              <a:ea typeface="宋体" panose="02010600030101010101" pitchFamily="2" charset="-122"/>
            </a:endParaRPr>
          </a:p>
        </p:txBody>
      </p:sp>
      <p:sp>
        <p:nvSpPr>
          <p:cNvPr id="53251" name="Rectangle 2"/>
          <p:cNvSpPr>
            <a:spLocks noGrp="1" noChangeArrowheads="1"/>
          </p:cNvSpPr>
          <p:nvPr>
            <p:ph type="title"/>
          </p:nvPr>
        </p:nvSpPr>
        <p:spPr/>
        <p:txBody>
          <a:bodyPr/>
          <a:lstStyle/>
          <a:p>
            <a:pPr eaLnBrk="1" hangingPunct="1"/>
            <a:r>
              <a:rPr lang="zh-CN" altLang="en-US" smtClean="0"/>
              <a:t>语言学</a:t>
            </a:r>
            <a:r>
              <a:rPr lang="zh-CN" altLang="en-US" b="1" smtClean="0"/>
              <a:t>		</a:t>
            </a:r>
          </a:p>
        </p:txBody>
      </p:sp>
      <p:sp>
        <p:nvSpPr>
          <p:cNvPr id="53252" name="Rectangle 3"/>
          <p:cNvSpPr>
            <a:spLocks noGrp="1" noChangeArrowheads="1"/>
          </p:cNvSpPr>
          <p:nvPr>
            <p:ph type="body" idx="1"/>
          </p:nvPr>
        </p:nvSpPr>
        <p:spPr>
          <a:xfrm>
            <a:off x="755650" y="2017713"/>
            <a:ext cx="8199438" cy="4114800"/>
          </a:xfrm>
        </p:spPr>
        <p:txBody>
          <a:bodyPr/>
          <a:lstStyle/>
          <a:p>
            <a:pPr eaLnBrk="1" hangingPunct="1">
              <a:lnSpc>
                <a:spcPct val="90000"/>
              </a:lnSpc>
            </a:pPr>
            <a:r>
              <a:rPr lang="zh-CN" altLang="en-US" b="1" dirty="0" smtClean="0"/>
              <a:t>知识表示，语法</a:t>
            </a:r>
            <a:br>
              <a:rPr lang="zh-CN" altLang="en-US" b="1" dirty="0" smtClean="0"/>
            </a:br>
            <a:endParaRPr lang="zh-CN" altLang="en-US" b="1" dirty="0" smtClean="0"/>
          </a:p>
          <a:p>
            <a:pPr eaLnBrk="1" hangingPunct="1">
              <a:lnSpc>
                <a:spcPct val="90000"/>
              </a:lnSpc>
            </a:pPr>
            <a:r>
              <a:rPr lang="zh-CN" altLang="en-US" dirty="0" smtClean="0"/>
              <a:t>乔姆斯基</a:t>
            </a:r>
            <a:r>
              <a:rPr lang="en-US" altLang="zh-CN" dirty="0" smtClean="0"/>
              <a:t>《</a:t>
            </a:r>
            <a:r>
              <a:rPr lang="zh-CN" altLang="en-US" dirty="0" smtClean="0"/>
              <a:t>句法结构</a:t>
            </a:r>
            <a:r>
              <a:rPr lang="en-US" altLang="zh-CN" dirty="0" smtClean="0"/>
              <a:t>》</a:t>
            </a:r>
            <a:r>
              <a:rPr lang="zh-CN" altLang="en-US" dirty="0" smtClean="0"/>
              <a:t>，他的理论足够形式化，原则上可以编制程序。</a:t>
            </a:r>
          </a:p>
          <a:p>
            <a:pPr eaLnBrk="1" hangingPunct="1">
              <a:lnSpc>
                <a:spcPct val="90000"/>
              </a:lnSpc>
            </a:pPr>
            <a:r>
              <a:rPr lang="zh-CN" altLang="en-US" dirty="0" smtClean="0"/>
              <a:t>现代语言学与</a:t>
            </a:r>
            <a:r>
              <a:rPr lang="en-US" altLang="zh-CN" dirty="0" smtClean="0"/>
              <a:t>AI</a:t>
            </a:r>
            <a:r>
              <a:rPr lang="zh-CN" altLang="en-US" dirty="0" smtClean="0"/>
              <a:t>交叉形成计算语言学或自然语言处理的混合领域。</a:t>
            </a:r>
          </a:p>
          <a:p>
            <a:pPr eaLnBrk="1" hangingPunct="1">
              <a:lnSpc>
                <a:spcPct val="90000"/>
              </a:lnSpc>
            </a:pPr>
            <a:r>
              <a:rPr lang="zh-CN" altLang="en-US" dirty="0" smtClean="0"/>
              <a:t>知识表示</a:t>
            </a:r>
            <a:r>
              <a:rPr lang="en-US" altLang="zh-CN" dirty="0" smtClean="0"/>
              <a:t>—</a:t>
            </a:r>
            <a:r>
              <a:rPr lang="zh-CN" altLang="en-US" dirty="0" smtClean="0"/>
              <a:t>如何把知识转换成计算机可用于推理的形式的研究的早期工作与语言学紧密联系在一起。</a:t>
            </a:r>
            <a:endParaRPr lang="en-US" altLang="zh-C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smtClean="0"/>
              <a:t>专业方向</a:t>
            </a:r>
          </a:p>
        </p:txBody>
      </p:sp>
      <p:sp>
        <p:nvSpPr>
          <p:cNvPr id="10243" name="内容占位符 2"/>
          <p:cNvSpPr>
            <a:spLocks noGrp="1"/>
          </p:cNvSpPr>
          <p:nvPr>
            <p:ph idx="1"/>
          </p:nvPr>
        </p:nvSpPr>
        <p:spPr>
          <a:xfrm>
            <a:off x="917575" y="1916113"/>
            <a:ext cx="8026400" cy="4681537"/>
          </a:xfrm>
        </p:spPr>
        <p:txBody>
          <a:bodyPr/>
          <a:lstStyle/>
          <a:p>
            <a:pPr eaLnBrk="1" hangingPunct="1"/>
            <a:r>
              <a:rPr lang="zh-CN" altLang="en-US" smtClean="0">
                <a:solidFill>
                  <a:schemeClr val="hlink"/>
                </a:solidFill>
              </a:rPr>
              <a:t>计算机科学</a:t>
            </a:r>
            <a:endParaRPr lang="en-US" altLang="zh-CN" smtClean="0">
              <a:solidFill>
                <a:schemeClr val="hlink"/>
              </a:solidFill>
            </a:endParaRPr>
          </a:p>
          <a:p>
            <a:pPr eaLnBrk="1" hangingPunct="1"/>
            <a:r>
              <a:rPr lang="zh-CN" altLang="en-US" smtClean="0">
                <a:solidFill>
                  <a:schemeClr val="hlink"/>
                </a:solidFill>
              </a:rPr>
              <a:t>计算机工程</a:t>
            </a:r>
            <a:endParaRPr lang="en-US" altLang="zh-CN" smtClean="0">
              <a:solidFill>
                <a:schemeClr val="hlink"/>
              </a:solidFill>
            </a:endParaRPr>
          </a:p>
          <a:p>
            <a:pPr eaLnBrk="1" hangingPunct="1"/>
            <a:r>
              <a:rPr lang="zh-CN" altLang="en-US" smtClean="0"/>
              <a:t>软件工程</a:t>
            </a:r>
            <a:endParaRPr lang="en-US" altLang="zh-CN" smtClean="0"/>
          </a:p>
          <a:p>
            <a:pPr eaLnBrk="1" hangingPunct="1"/>
            <a:r>
              <a:rPr lang="zh-CN" altLang="en-US" smtClean="0"/>
              <a:t>信息系统</a:t>
            </a:r>
            <a:endParaRPr lang="en-US" altLang="zh-CN" smtClean="0"/>
          </a:p>
          <a:p>
            <a:pPr eaLnBrk="1" hangingPunct="1"/>
            <a:r>
              <a:rPr lang="zh-CN" altLang="en-US" smtClean="0"/>
              <a:t>信息技术</a:t>
            </a:r>
            <a:endParaRPr lang="en-US" altLang="zh-CN" smtClean="0"/>
          </a:p>
          <a:p>
            <a:pPr eaLnBrk="1" hangingPunct="1"/>
            <a:endParaRPr lang="en-US" altLang="zh-CN" smtClean="0"/>
          </a:p>
          <a:p>
            <a:pPr eaLnBrk="1" hangingPunct="1"/>
            <a:r>
              <a:rPr lang="zh-CN" altLang="en-US" smtClean="0">
                <a:solidFill>
                  <a:srgbClr val="FF0000"/>
                </a:solidFill>
              </a:rPr>
              <a:t>计算机科学方向</a:t>
            </a:r>
            <a:r>
              <a:rPr lang="zh-CN" altLang="en-US" smtClean="0"/>
              <a:t>的核心课程</a:t>
            </a:r>
            <a:endParaRPr lang="en-US" altLang="zh-CN" smtClean="0"/>
          </a:p>
          <a:p>
            <a:pPr lvl="1" eaLnBrk="1" hangingPunct="1"/>
            <a:r>
              <a:rPr lang="zh-CN" altLang="en-US" sz="2800" smtClean="0"/>
              <a:t>人工智能</a:t>
            </a:r>
            <a:endParaRPr lang="en-US" altLang="zh-CN" sz="2800" smtClean="0"/>
          </a:p>
          <a:p>
            <a:pPr lvl="1" eaLnBrk="1" hangingPunct="1"/>
            <a:r>
              <a:rPr lang="zh-CN" altLang="en-US" sz="2800" smtClean="0"/>
              <a:t>计算机图形学</a:t>
            </a:r>
          </a:p>
        </p:txBody>
      </p:sp>
      <p:sp>
        <p:nvSpPr>
          <p:cNvPr id="1024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00D4628-E310-4CE8-B80D-9912878FC727}"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4</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E1DDE5-D622-4E80-8449-B19FE3695622}"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40</a:t>
            </a:fld>
            <a:endParaRPr kumimoji="0" lang="en-US" altLang="zh-CN" sz="1400" smtClean="0">
              <a:latin typeface="Tahoma" panose="020B0604030504040204" pitchFamily="34" charset="0"/>
              <a:ea typeface="宋体" panose="02010600030101010101" pitchFamily="2" charset="-122"/>
            </a:endParaRPr>
          </a:p>
        </p:txBody>
      </p:sp>
      <p:sp>
        <p:nvSpPr>
          <p:cNvPr id="54275" name="Rectangle 2"/>
          <p:cNvSpPr>
            <a:spLocks noGrp="1" noChangeArrowheads="1"/>
          </p:cNvSpPr>
          <p:nvPr>
            <p:ph type="title"/>
          </p:nvPr>
        </p:nvSpPr>
        <p:spPr>
          <a:xfrm>
            <a:off x="914400" y="617538"/>
            <a:ext cx="8029575" cy="1143000"/>
          </a:xfrm>
        </p:spPr>
        <p:txBody>
          <a:bodyPr/>
          <a:lstStyle/>
          <a:p>
            <a:pPr eaLnBrk="1" hangingPunct="1"/>
            <a:r>
              <a:rPr lang="en-US" altLang="zh-CN" sz="3600" smtClean="0">
                <a:latin typeface="华文彩云" panose="02010800040101010101" pitchFamily="2" charset="-122"/>
              </a:rPr>
              <a:t>AI</a:t>
            </a:r>
            <a:r>
              <a:rPr lang="zh-CN" altLang="en-US" sz="3600" smtClean="0">
                <a:latin typeface="华文彩云" panose="02010800040101010101" pitchFamily="2" charset="-122"/>
              </a:rPr>
              <a:t>的地位</a:t>
            </a:r>
          </a:p>
        </p:txBody>
      </p:sp>
      <p:sp>
        <p:nvSpPr>
          <p:cNvPr id="54276" name="Oval 4"/>
          <p:cNvSpPr>
            <a:spLocks noChangeArrowheads="1"/>
          </p:cNvSpPr>
          <p:nvPr/>
        </p:nvSpPr>
        <p:spPr bwMode="auto">
          <a:xfrm>
            <a:off x="1150938" y="2133600"/>
            <a:ext cx="6316662" cy="4419600"/>
          </a:xfrm>
          <a:prstGeom prst="ellipse">
            <a:avLst/>
          </a:prstGeom>
          <a:solidFill>
            <a:schemeClr val="accent1"/>
          </a:solidFill>
          <a:ln w="9525">
            <a:solidFill>
              <a:schemeClr val="tx1"/>
            </a:solidFill>
            <a:round/>
            <a:headEnd/>
            <a:tailEnd/>
          </a:ln>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54277" name="Oval 5"/>
          <p:cNvSpPr>
            <a:spLocks noChangeArrowheads="1"/>
          </p:cNvSpPr>
          <p:nvPr/>
        </p:nvSpPr>
        <p:spPr bwMode="auto">
          <a:xfrm>
            <a:off x="1150938" y="3124200"/>
            <a:ext cx="3878262" cy="2286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54278" name="Oval 6"/>
          <p:cNvSpPr>
            <a:spLocks noChangeArrowheads="1"/>
          </p:cNvSpPr>
          <p:nvPr/>
        </p:nvSpPr>
        <p:spPr bwMode="auto">
          <a:xfrm>
            <a:off x="3581400" y="3352800"/>
            <a:ext cx="3886200" cy="2057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54279" name="Text Box 7"/>
          <p:cNvSpPr txBox="1">
            <a:spLocks noChangeArrowheads="1"/>
          </p:cNvSpPr>
          <p:nvPr/>
        </p:nvSpPr>
        <p:spPr bwMode="auto">
          <a:xfrm>
            <a:off x="1524000" y="4038600"/>
            <a:ext cx="205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3200">
                <a:latin typeface="Tahoma" panose="020B0604030504040204" pitchFamily="34" charset="0"/>
              </a:rPr>
              <a:t>自然科学</a:t>
            </a:r>
          </a:p>
        </p:txBody>
      </p:sp>
      <p:sp>
        <p:nvSpPr>
          <p:cNvPr id="54280" name="Text Box 8"/>
          <p:cNvSpPr txBox="1">
            <a:spLocks noChangeArrowheads="1"/>
          </p:cNvSpPr>
          <p:nvPr/>
        </p:nvSpPr>
        <p:spPr bwMode="auto">
          <a:xfrm>
            <a:off x="5257800" y="403860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3200">
                <a:latin typeface="Tahoma" panose="020B0604030504040204" pitchFamily="34" charset="0"/>
              </a:rPr>
              <a:t>社会科学</a:t>
            </a:r>
          </a:p>
        </p:txBody>
      </p:sp>
      <p:sp>
        <p:nvSpPr>
          <p:cNvPr id="54281" name="Text Box 9"/>
          <p:cNvSpPr txBox="1">
            <a:spLocks noChangeArrowheads="1"/>
          </p:cNvSpPr>
          <p:nvPr/>
        </p:nvSpPr>
        <p:spPr bwMode="auto">
          <a:xfrm>
            <a:off x="3886200" y="25146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3200">
                <a:latin typeface="Tahoma" panose="020B0604030504040204" pitchFamily="34" charset="0"/>
              </a:rPr>
              <a:t>哲学</a:t>
            </a:r>
          </a:p>
        </p:txBody>
      </p:sp>
      <p:sp>
        <p:nvSpPr>
          <p:cNvPr id="54282" name="Text Box 10"/>
          <p:cNvSpPr txBox="1">
            <a:spLocks noChangeArrowheads="1"/>
          </p:cNvSpPr>
          <p:nvPr/>
        </p:nvSpPr>
        <p:spPr bwMode="auto">
          <a:xfrm>
            <a:off x="3810000" y="5699125"/>
            <a:ext cx="144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3200">
                <a:latin typeface="Tahoma" panose="020B0604030504040204" pitchFamily="34" charset="0"/>
              </a:rPr>
              <a:t>数学</a:t>
            </a:r>
          </a:p>
        </p:txBody>
      </p:sp>
      <p:sp>
        <p:nvSpPr>
          <p:cNvPr id="54283" name="Text Box 12"/>
          <p:cNvSpPr txBox="1">
            <a:spLocks noChangeArrowheads="1"/>
          </p:cNvSpPr>
          <p:nvPr/>
        </p:nvSpPr>
        <p:spPr bwMode="auto">
          <a:xfrm>
            <a:off x="3886200" y="40386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3200">
                <a:latin typeface="华文新魏" panose="02010800040101010101" pitchFamily="2" charset="-122"/>
              </a:rPr>
              <a:t>AI</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7324874-E912-4D05-802D-7F6CC55B4AF2}" type="slidenum">
              <a:rPr kumimoji="0" lang="zh-CN" altLang="en-US" sz="1400" b="1" smtClean="0">
                <a:latin typeface="Tahoma" panose="020B0604030504040204" pitchFamily="34" charset="0"/>
                <a:ea typeface="宋体" panose="02010600030101010101" pitchFamily="2" charset="-122"/>
              </a:rPr>
              <a:pPr>
                <a:spcBef>
                  <a:spcPct val="0"/>
                </a:spcBef>
                <a:buClrTx/>
                <a:buSzTx/>
                <a:buFontTx/>
                <a:buNone/>
              </a:pPr>
              <a:t>41</a:t>
            </a:fld>
            <a:endParaRPr kumimoji="0" lang="en-US" altLang="zh-CN" sz="1400" b="1" smtClean="0">
              <a:latin typeface="Tahoma" panose="020B0604030504040204" pitchFamily="34" charset="0"/>
              <a:ea typeface="宋体" panose="02010600030101010101" pitchFamily="2" charset="-122"/>
            </a:endParaRPr>
          </a:p>
        </p:txBody>
      </p:sp>
      <p:sp>
        <p:nvSpPr>
          <p:cNvPr id="55299" name="Rectangle 2"/>
          <p:cNvSpPr>
            <a:spLocks noGrp="1" noChangeArrowheads="1"/>
          </p:cNvSpPr>
          <p:nvPr>
            <p:ph type="title"/>
          </p:nvPr>
        </p:nvSpPr>
        <p:spPr>
          <a:xfrm>
            <a:off x="838200" y="617538"/>
            <a:ext cx="8105775" cy="1143000"/>
          </a:xfrm>
        </p:spPr>
        <p:txBody>
          <a:bodyPr/>
          <a:lstStyle/>
          <a:p>
            <a:pPr eaLnBrk="1" hangingPunct="1"/>
            <a:r>
              <a:rPr lang="zh-CN" altLang="en-US" sz="3200" b="1" smtClean="0"/>
              <a:t>人工智能的定义与发展</a:t>
            </a:r>
            <a:r>
              <a:rPr lang="zh-CN" altLang="en-US" b="1" smtClean="0"/>
              <a:t>—</a:t>
            </a:r>
            <a:r>
              <a:rPr lang="zh-CN" altLang="en-US" sz="2800" b="1" smtClean="0">
                <a:ea typeface="华文新魏" panose="02010800040101010101" pitchFamily="2" charset="-122"/>
              </a:rPr>
              <a:t>人工智能的定义</a:t>
            </a:r>
          </a:p>
        </p:txBody>
      </p:sp>
      <p:sp>
        <p:nvSpPr>
          <p:cNvPr id="140291" name="Rectangle 3"/>
          <p:cNvSpPr>
            <a:spLocks noGrp="1" noChangeArrowheads="1"/>
          </p:cNvSpPr>
          <p:nvPr>
            <p:ph type="body" idx="1"/>
          </p:nvPr>
        </p:nvSpPr>
        <p:spPr>
          <a:xfrm>
            <a:off x="838200" y="2989943"/>
            <a:ext cx="7427913" cy="2879725"/>
          </a:xfrm>
        </p:spPr>
        <p:txBody>
          <a:bodyPr/>
          <a:lstStyle/>
          <a:p>
            <a:pPr lvl="1" eaLnBrk="1" hangingPunct="1"/>
            <a:r>
              <a:rPr lang="zh-CN" altLang="en-US" b="1" dirty="0" smtClean="0">
                <a:solidFill>
                  <a:srgbClr val="000000"/>
                </a:solidFill>
              </a:rPr>
              <a:t>人工智能首先研究的是以</a:t>
            </a:r>
            <a:r>
              <a:rPr lang="zh-CN" altLang="en-US" b="1" u="sng" dirty="0" smtClean="0">
                <a:solidFill>
                  <a:schemeClr val="folHlink"/>
                </a:solidFill>
              </a:rPr>
              <a:t>符号表示的知识</a:t>
            </a:r>
            <a:r>
              <a:rPr lang="zh-CN" altLang="en-US" b="1" dirty="0" smtClean="0">
                <a:solidFill>
                  <a:srgbClr val="000000"/>
                </a:solidFill>
              </a:rPr>
              <a:t>而不是数值数据为研究对象 </a:t>
            </a:r>
            <a:r>
              <a:rPr lang="zh-CN" altLang="en-US" b="1" dirty="0" smtClean="0">
                <a:solidFill>
                  <a:srgbClr val="000000"/>
                </a:solidFill>
                <a:latin typeface="Times New Roman" panose="02020603050405020304" pitchFamily="18" charset="0"/>
              </a:rPr>
              <a:t>   </a:t>
            </a:r>
            <a:r>
              <a:rPr lang="zh-CN" altLang="en-US" b="1" dirty="0" smtClean="0">
                <a:solidFill>
                  <a:srgbClr val="000000"/>
                </a:solidFill>
              </a:rPr>
              <a:t> </a:t>
            </a:r>
            <a:endParaRPr lang="zh-CN" altLang="en-US" b="1" dirty="0" smtClean="0"/>
          </a:p>
          <a:p>
            <a:pPr lvl="1" eaLnBrk="1" hangingPunct="1"/>
            <a:r>
              <a:rPr lang="zh-CN" altLang="en-US" b="1" dirty="0" smtClean="0">
                <a:solidFill>
                  <a:srgbClr val="000000"/>
                </a:solidFill>
              </a:rPr>
              <a:t>人工智能采用的是</a:t>
            </a:r>
            <a:r>
              <a:rPr lang="zh-CN" altLang="en-US" b="1" u="sng" dirty="0" smtClean="0">
                <a:solidFill>
                  <a:schemeClr val="folHlink"/>
                </a:solidFill>
              </a:rPr>
              <a:t>启发式推理方法</a:t>
            </a:r>
            <a:r>
              <a:rPr lang="zh-CN" altLang="en-US" b="1" dirty="0" smtClean="0">
                <a:solidFill>
                  <a:srgbClr val="000000"/>
                </a:solidFill>
              </a:rPr>
              <a:t>而不是常规算法</a:t>
            </a:r>
            <a:endParaRPr lang="zh-CN" altLang="en-US" b="1" dirty="0" smtClean="0"/>
          </a:p>
          <a:p>
            <a:pPr lvl="1" eaLnBrk="1" hangingPunct="1"/>
            <a:r>
              <a:rPr lang="zh-CN" altLang="en-US" b="1" dirty="0" smtClean="0">
                <a:solidFill>
                  <a:srgbClr val="000000"/>
                </a:solidFill>
              </a:rPr>
              <a:t>人工智能的</a:t>
            </a:r>
            <a:r>
              <a:rPr lang="zh-CN" altLang="en-US" b="1" u="sng" dirty="0" smtClean="0">
                <a:solidFill>
                  <a:schemeClr val="folHlink"/>
                </a:solidFill>
              </a:rPr>
              <a:t>控制结构与知识领域是分离的</a:t>
            </a:r>
            <a:r>
              <a:rPr lang="zh-CN" altLang="en-US" b="1" dirty="0" smtClean="0">
                <a:solidFill>
                  <a:srgbClr val="000000"/>
                </a:solidFill>
              </a:rPr>
              <a:t>，并允许出现不正确的解答</a:t>
            </a:r>
            <a:endParaRPr lang="zh-CN" altLang="en-US" b="1" dirty="0" smtClean="0"/>
          </a:p>
        </p:txBody>
      </p:sp>
      <p:sp>
        <p:nvSpPr>
          <p:cNvPr id="2" name="TextBox 1"/>
          <p:cNvSpPr txBox="1"/>
          <p:nvPr/>
        </p:nvSpPr>
        <p:spPr>
          <a:xfrm>
            <a:off x="1042988" y="1981200"/>
            <a:ext cx="6624637" cy="584200"/>
          </a:xfrm>
          <a:prstGeom prst="rect">
            <a:avLst/>
          </a:prstGeom>
          <a:noFill/>
        </p:spPr>
        <p:txBody>
          <a:bodyPr>
            <a:spAutoFit/>
          </a:bodyPr>
          <a:lstStyle/>
          <a:p>
            <a:pPr eaLnBrk="1" hangingPunct="1">
              <a:spcBef>
                <a:spcPct val="50000"/>
              </a:spcBef>
              <a:buFont typeface="Wingdings" panose="05000000000000000000" pitchFamily="2" charset="2"/>
              <a:buChar char="§"/>
              <a:defRPr/>
            </a:pPr>
            <a:r>
              <a:rPr lang="zh-CN" altLang="en-US" sz="3200" b="1" dirty="0">
                <a:solidFill>
                  <a:srgbClr val="000000"/>
                </a:solidFill>
                <a:latin typeface="+mj-lt"/>
                <a:ea typeface="+mn-ea"/>
              </a:rPr>
              <a:t>同传统的计算机程序相比较：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0291">
                                            <p:txEl>
                                              <p:pRg st="0" end="0"/>
                                            </p:txEl>
                                          </p:spTgt>
                                        </p:tgtEl>
                                        <p:attrNameLst>
                                          <p:attrName>style.visibility</p:attrName>
                                        </p:attrNameLst>
                                      </p:cBhvr>
                                      <p:to>
                                        <p:strVal val="visible"/>
                                      </p:to>
                                    </p:set>
                                    <p:anim calcmode="lin" valueType="num">
                                      <p:cBhvr additive="base">
                                        <p:cTn id="13" dur="500" fill="hold"/>
                                        <p:tgtEl>
                                          <p:spTgt spid="14029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40291">
                                            <p:txEl>
                                              <p:pRg st="1" end="1"/>
                                            </p:txEl>
                                          </p:spTgt>
                                        </p:tgtEl>
                                        <p:attrNameLst>
                                          <p:attrName>style.visibility</p:attrName>
                                        </p:attrNameLst>
                                      </p:cBhvr>
                                      <p:to>
                                        <p:strVal val="visible"/>
                                      </p:to>
                                    </p:set>
                                    <p:anim calcmode="lin" valueType="num">
                                      <p:cBhvr additive="base">
                                        <p:cTn id="17" dur="500" fill="hold"/>
                                        <p:tgtEl>
                                          <p:spTgt spid="1402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4029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40291">
                                            <p:txEl>
                                              <p:pRg st="2" end="2"/>
                                            </p:txEl>
                                          </p:spTgt>
                                        </p:tgtEl>
                                        <p:attrNameLst>
                                          <p:attrName>style.visibility</p:attrName>
                                        </p:attrNameLst>
                                      </p:cBhvr>
                                      <p:to>
                                        <p:strVal val="visible"/>
                                      </p:to>
                                    </p:set>
                                    <p:anim calcmode="lin" valueType="num">
                                      <p:cBhvr additive="base">
                                        <p:cTn id="21" dur="500" fill="hold"/>
                                        <p:tgtEl>
                                          <p:spTgt spid="14029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4029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07218D-433B-4610-A3B9-C0312267C8C9}" type="slidenum">
              <a:rPr kumimoji="0" lang="zh-CN" altLang="en-US" sz="1400"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rPr>
              <a:pPr>
                <a:spcBef>
                  <a:spcPct val="0"/>
                </a:spcBef>
                <a:buClrTx/>
                <a:buSzTx/>
                <a:buFontTx/>
                <a:buNone/>
              </a:pPr>
              <a:t>42</a:t>
            </a:fld>
            <a:endParaRPr kumimoji="0" lang="en-US" altLang="zh-CN" sz="1400"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endParaRPr>
          </a:p>
        </p:txBody>
      </p:sp>
      <p:sp>
        <p:nvSpPr>
          <p:cNvPr id="56323" name="Rectangle 2"/>
          <p:cNvSpPr>
            <a:spLocks noGrp="1" noChangeArrowheads="1"/>
          </p:cNvSpPr>
          <p:nvPr>
            <p:ph type="title"/>
          </p:nvPr>
        </p:nvSpPr>
        <p:spPr>
          <a:xfrm>
            <a:off x="685800" y="617538"/>
            <a:ext cx="8258175" cy="1143000"/>
          </a:xfrm>
        </p:spPr>
        <p:txBody>
          <a:bodyPr/>
          <a:lstStyle/>
          <a:p>
            <a:pPr eaLnBrk="1" hangingPunct="1"/>
            <a:r>
              <a:rPr lang="zh-CN" altLang="en-US" sz="3200" u="sng" smtClean="0">
                <a:effectLst>
                  <a:outerShdw blurRad="38100" dist="38100" dir="2700000" algn="tl">
                    <a:srgbClr val="000000">
                      <a:alpha val="43137"/>
                    </a:srgbClr>
                  </a:outerShdw>
                </a:effectLst>
              </a:rPr>
              <a:t>人工智能的定义与发展</a:t>
            </a:r>
            <a:r>
              <a:rPr lang="zh-CN" altLang="en-US" sz="3600" u="sng" smtClean="0">
                <a:effectLst>
                  <a:outerShdw blurRad="38100" dist="38100" dir="2700000" algn="tl">
                    <a:srgbClr val="000000">
                      <a:alpha val="43137"/>
                    </a:srgbClr>
                  </a:outerShdw>
                </a:effectLst>
              </a:rPr>
              <a:t>—</a:t>
            </a:r>
            <a:r>
              <a:rPr lang="zh-CN" altLang="en-US" sz="2000" u="sng" smtClean="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人工智能的起源与发展</a:t>
            </a:r>
            <a:r>
              <a:rPr lang="zh-CN" altLang="en-US" u="sng" smtClean="0">
                <a:effectLst>
                  <a:outerShdw blurRad="38100" dist="38100" dir="2700000" algn="tl">
                    <a:srgbClr val="000000">
                      <a:alpha val="43137"/>
                    </a:srgbClr>
                  </a:outerShdw>
                </a:effectLst>
              </a:rPr>
              <a:t> </a:t>
            </a:r>
          </a:p>
        </p:txBody>
      </p:sp>
      <p:sp>
        <p:nvSpPr>
          <p:cNvPr id="56324" name="Rectangle 3"/>
          <p:cNvSpPr>
            <a:spLocks noGrp="1" noChangeArrowheads="1"/>
          </p:cNvSpPr>
          <p:nvPr>
            <p:ph type="body" idx="1"/>
          </p:nvPr>
        </p:nvSpPr>
        <p:spPr>
          <a:xfrm>
            <a:off x="395288" y="2017713"/>
            <a:ext cx="8559800" cy="4114800"/>
          </a:xfrm>
        </p:spPr>
        <p:txBody>
          <a:bodyPr/>
          <a:lstStyle/>
          <a:p>
            <a:pPr algn="just" eaLnBrk="1" hangingPunct="1"/>
            <a:r>
              <a:rPr lang="zh-CN" altLang="en-US" u="sng" smtClean="0">
                <a:effectLst>
                  <a:outerShdw blurRad="38100" dist="38100" dir="2700000" algn="tl">
                    <a:srgbClr val="000000">
                      <a:alpha val="43137"/>
                    </a:srgbClr>
                  </a:outerShdw>
                </a:effectLst>
                <a:latin typeface="华文新魏" panose="02010800040101010101" pitchFamily="2" charset="-122"/>
              </a:rPr>
              <a:t>人们对</a:t>
            </a:r>
            <a:r>
              <a:rPr lang="zh-CN" altLang="en-US" u="sng" smtClean="0">
                <a:effectLst>
                  <a:outerShdw blurRad="38100" dist="38100" dir="2700000" algn="tl">
                    <a:srgbClr val="000000">
                      <a:alpha val="43137"/>
                    </a:srgbClr>
                  </a:outerShdw>
                </a:effectLst>
              </a:rPr>
              <a:t>“</a:t>
            </a:r>
            <a:r>
              <a:rPr lang="zh-CN" altLang="en-US" u="sng" smtClean="0">
                <a:effectLst>
                  <a:outerShdw blurRad="38100" dist="38100" dir="2700000" algn="tl">
                    <a:srgbClr val="000000">
                      <a:alpha val="43137"/>
                    </a:srgbClr>
                  </a:outerShdw>
                </a:effectLst>
                <a:latin typeface="华文新魏" panose="02010800040101010101" pitchFamily="2" charset="-122"/>
              </a:rPr>
              <a:t>数据世界</a:t>
            </a:r>
            <a:r>
              <a:rPr lang="zh-CN" altLang="en-US" u="sng" smtClean="0">
                <a:effectLst>
                  <a:outerShdw blurRad="38100" dist="38100" dir="2700000" algn="tl">
                    <a:srgbClr val="000000">
                      <a:alpha val="43137"/>
                    </a:srgbClr>
                  </a:outerShdw>
                </a:effectLst>
              </a:rPr>
              <a:t>”</a:t>
            </a:r>
            <a:r>
              <a:rPr lang="zh-CN" altLang="en-US" u="sng" smtClean="0">
                <a:effectLst>
                  <a:outerShdw blurRad="38100" dist="38100" dir="2700000" algn="tl">
                    <a:srgbClr val="000000">
                      <a:alpha val="43137"/>
                    </a:srgbClr>
                  </a:outerShdw>
                </a:effectLst>
                <a:latin typeface="华文新魏" panose="02010800040101010101" pitchFamily="2" charset="-122"/>
              </a:rPr>
              <a:t>的需求进而发展到对</a:t>
            </a:r>
            <a:r>
              <a:rPr lang="zh-CN" altLang="en-US" u="sng" smtClean="0">
                <a:effectLst>
                  <a:outerShdw blurRad="38100" dist="38100" dir="2700000" algn="tl">
                    <a:srgbClr val="000000">
                      <a:alpha val="43137"/>
                    </a:srgbClr>
                  </a:outerShdw>
                </a:effectLst>
              </a:rPr>
              <a:t>“</a:t>
            </a:r>
            <a:r>
              <a:rPr lang="zh-CN" altLang="en-US" u="sng" smtClean="0">
                <a:solidFill>
                  <a:schemeClr val="hlink"/>
                </a:solidFill>
                <a:effectLst>
                  <a:outerShdw blurRad="38100" dist="38100" dir="2700000" algn="tl">
                    <a:srgbClr val="000000">
                      <a:alpha val="43137"/>
                    </a:srgbClr>
                  </a:outerShdw>
                </a:effectLst>
                <a:latin typeface="华文新魏" panose="02010800040101010101" pitchFamily="2" charset="-122"/>
              </a:rPr>
              <a:t>知识世界</a:t>
            </a:r>
            <a:r>
              <a:rPr lang="zh-CN" altLang="en-US" u="sng" smtClean="0">
                <a:effectLst>
                  <a:outerShdw blurRad="38100" dist="38100" dir="2700000" algn="tl">
                    <a:srgbClr val="000000">
                      <a:alpha val="43137"/>
                    </a:srgbClr>
                  </a:outerShdw>
                </a:effectLst>
              </a:rPr>
              <a:t>”</a:t>
            </a:r>
            <a:r>
              <a:rPr lang="zh-CN" altLang="en-US" u="sng" smtClean="0">
                <a:effectLst>
                  <a:outerShdw blurRad="38100" dist="38100" dir="2700000" algn="tl">
                    <a:srgbClr val="000000">
                      <a:alpha val="43137"/>
                    </a:srgbClr>
                  </a:outerShdw>
                </a:effectLst>
                <a:latin typeface="华文新魏" panose="02010800040101010101" pitchFamily="2" charset="-122"/>
              </a:rPr>
              <a:t>的需求而产生的。</a:t>
            </a:r>
          </a:p>
          <a:p>
            <a:pPr algn="just" eaLnBrk="1" hangingPunct="1"/>
            <a:endParaRPr lang="zh-CN" altLang="en-US" u="sng" smtClean="0">
              <a:effectLst>
                <a:outerShdw blurRad="38100" dist="38100" dir="2700000" algn="tl">
                  <a:srgbClr val="000000">
                    <a:alpha val="43137"/>
                  </a:srgbClr>
                </a:outerShdw>
              </a:effectLst>
              <a:latin typeface="华文新魏" panose="02010800040101010101" pitchFamily="2" charset="-122"/>
            </a:endParaRPr>
          </a:p>
          <a:p>
            <a:pPr eaLnBrk="1" hangingPunct="1"/>
            <a:r>
              <a:rPr lang="zh-CN" altLang="en-US" u="sng" smtClean="0">
                <a:effectLst>
                  <a:outerShdw blurRad="38100" dist="38100" dir="2700000" algn="tl">
                    <a:srgbClr val="000000">
                      <a:alpha val="43137"/>
                    </a:srgbClr>
                  </a:outerShdw>
                </a:effectLst>
                <a:latin typeface="华文新魏" panose="02010800040101010101" pitchFamily="2" charset="-122"/>
              </a:rPr>
              <a:t>为了寻求</a:t>
            </a:r>
            <a:r>
              <a:rPr lang="zh-CN" altLang="en-US" u="sng" smtClean="0">
                <a:solidFill>
                  <a:schemeClr val="hlink"/>
                </a:solidFill>
                <a:effectLst>
                  <a:outerShdw blurRad="38100" dist="38100" dir="2700000" algn="tl">
                    <a:srgbClr val="000000">
                      <a:alpha val="43137"/>
                    </a:srgbClr>
                  </a:outerShdw>
                </a:effectLst>
                <a:latin typeface="华文新魏" panose="02010800040101010101" pitchFamily="2" charset="-122"/>
              </a:rPr>
              <a:t>试探性的搜索</a:t>
            </a:r>
            <a:r>
              <a:rPr lang="zh-CN" altLang="en-US" u="sng" smtClean="0">
                <a:effectLst>
                  <a:outerShdw blurRad="38100" dist="38100" dir="2700000" algn="tl">
                    <a:srgbClr val="000000">
                      <a:alpha val="43137"/>
                    </a:srgbClr>
                  </a:outerShdw>
                </a:effectLst>
                <a:latin typeface="华文新魏" panose="02010800040101010101" pitchFamily="2" charset="-122"/>
              </a:rPr>
              <a:t>，</a:t>
            </a:r>
            <a:r>
              <a:rPr lang="zh-CN" altLang="en-US" u="sng" smtClean="0">
                <a:solidFill>
                  <a:srgbClr val="FF0000"/>
                </a:solidFill>
                <a:effectLst>
                  <a:outerShdw blurRad="38100" dist="38100" dir="2700000" algn="tl">
                    <a:srgbClr val="000000">
                      <a:alpha val="43137"/>
                    </a:srgbClr>
                  </a:outerShdw>
                </a:effectLst>
                <a:latin typeface="华文新魏" panose="02010800040101010101" pitchFamily="2" charset="-122"/>
              </a:rPr>
              <a:t>启发式的不精确的模糊的</a:t>
            </a:r>
            <a:r>
              <a:rPr lang="zh-CN" altLang="en-US" u="sng" smtClean="0">
                <a:effectLst>
                  <a:outerShdw blurRad="38100" dist="38100" dir="2700000" algn="tl">
                    <a:srgbClr val="000000">
                      <a:alpha val="43137"/>
                    </a:srgbClr>
                  </a:outerShdw>
                </a:effectLst>
                <a:latin typeface="华文新魏" panose="02010800040101010101" pitchFamily="2" charset="-122"/>
              </a:rPr>
              <a:t>甚至允许出现错误的推理方法。以便符合人类的思维过程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B6B8A78-E6EE-48C1-BCD5-2B6634B393C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43</a:t>
            </a:fld>
            <a:endParaRPr kumimoji="0" lang="en-US" altLang="zh-CN" sz="1400" smtClean="0">
              <a:latin typeface="Tahoma" panose="020B0604030504040204" pitchFamily="34" charset="0"/>
              <a:ea typeface="宋体" panose="02010600030101010101" pitchFamily="2" charset="-122"/>
            </a:endParaRPr>
          </a:p>
        </p:txBody>
      </p:sp>
      <p:sp>
        <p:nvSpPr>
          <p:cNvPr id="57347" name="Rectangle 1026"/>
          <p:cNvSpPr>
            <a:spLocks noGrp="1" noChangeArrowheads="1"/>
          </p:cNvSpPr>
          <p:nvPr>
            <p:ph type="title"/>
          </p:nvPr>
        </p:nvSpPr>
        <p:spPr>
          <a:xfrm>
            <a:off x="762000" y="617538"/>
            <a:ext cx="8181975" cy="1143000"/>
          </a:xfrm>
        </p:spPr>
        <p:txBody>
          <a:bodyPr/>
          <a:lstStyle/>
          <a:p>
            <a:pPr eaLnBrk="1" hangingPunct="1"/>
            <a:r>
              <a:rPr lang="zh-CN" altLang="en-US" sz="3200" smtClean="0"/>
              <a:t>人工智能的定义与发展</a:t>
            </a:r>
            <a:r>
              <a:rPr lang="zh-CN" altLang="en-US" sz="3600" smtClean="0"/>
              <a:t>—</a:t>
            </a:r>
            <a:r>
              <a:rPr lang="zh-CN" altLang="en-US" sz="2000" smtClean="0">
                <a:latin typeface="华文新魏" panose="02010800040101010101" pitchFamily="2" charset="-122"/>
                <a:ea typeface="华文新魏" panose="02010800040101010101" pitchFamily="2" charset="-122"/>
              </a:rPr>
              <a:t>人工智能的起源与发展</a:t>
            </a:r>
          </a:p>
        </p:txBody>
      </p:sp>
      <p:sp>
        <p:nvSpPr>
          <p:cNvPr id="57348" name="Rectangle 1027"/>
          <p:cNvSpPr>
            <a:spLocks noGrp="1" noChangeArrowheads="1"/>
          </p:cNvSpPr>
          <p:nvPr>
            <p:ph type="body" idx="1"/>
          </p:nvPr>
        </p:nvSpPr>
        <p:spPr>
          <a:xfrm>
            <a:off x="179388" y="2017713"/>
            <a:ext cx="8964612" cy="4506912"/>
          </a:xfrm>
        </p:spPr>
        <p:txBody>
          <a:bodyPr/>
          <a:lstStyle/>
          <a:p>
            <a:r>
              <a:rPr lang="zh-CN" altLang="en-US" dirty="0" smtClean="0"/>
              <a:t>孕育期（</a:t>
            </a:r>
            <a:r>
              <a:rPr lang="en-US" altLang="zh-CN" dirty="0" smtClean="0"/>
              <a:t>1956</a:t>
            </a:r>
            <a:r>
              <a:rPr lang="zh-CN" altLang="en-US" dirty="0" smtClean="0"/>
              <a:t>年前）</a:t>
            </a:r>
          </a:p>
          <a:p>
            <a:pPr lvl="1"/>
            <a:r>
              <a:rPr lang="zh-CN" altLang="en-US" dirty="0" smtClean="0"/>
              <a:t> 数理逻辑学科（弗雷治、</a:t>
            </a:r>
            <a:r>
              <a:rPr lang="zh-CN" altLang="en-US" dirty="0" smtClean="0">
                <a:latin typeface="华文新魏" panose="02010800040101010101" pitchFamily="2" charset="-122"/>
              </a:rPr>
              <a:t>维纳等</a:t>
            </a:r>
            <a:r>
              <a:rPr lang="zh-CN" altLang="en-US" dirty="0" smtClean="0"/>
              <a:t> ）</a:t>
            </a:r>
          </a:p>
          <a:p>
            <a:pPr lvl="1"/>
            <a:r>
              <a:rPr lang="zh-CN" altLang="en-US" b="1" dirty="0" smtClean="0">
                <a:ea typeface="楷体_GB2312" pitchFamily="49" charset="-122"/>
              </a:rPr>
              <a:t> </a:t>
            </a:r>
            <a:r>
              <a:rPr lang="zh-CN" altLang="en-US" dirty="0" smtClean="0"/>
              <a:t>计算的新思想（丘奇、</a:t>
            </a:r>
            <a:r>
              <a:rPr lang="zh-CN" altLang="en-US" dirty="0" smtClean="0">
                <a:latin typeface="华文新魏" panose="02010800040101010101" pitchFamily="2" charset="-122"/>
              </a:rPr>
              <a:t>图灵</a:t>
            </a:r>
            <a:r>
              <a:rPr lang="zh-CN" altLang="en-US" dirty="0" smtClean="0"/>
              <a:t> 等）</a:t>
            </a:r>
          </a:p>
          <a:p>
            <a:r>
              <a:rPr lang="zh-CN" altLang="en-US" b="1" dirty="0" smtClean="0">
                <a:ea typeface="楷体_GB2312" pitchFamily="49" charset="-122"/>
              </a:rPr>
              <a:t> </a:t>
            </a:r>
            <a:r>
              <a:rPr lang="zh-CN" altLang="en-US" dirty="0" smtClean="0"/>
              <a:t>形成期（</a:t>
            </a:r>
            <a:r>
              <a:rPr lang="en-US" altLang="zh-CN" dirty="0" smtClean="0"/>
              <a:t>1956--1970</a:t>
            </a:r>
            <a:r>
              <a:rPr lang="zh-CN" altLang="en-US" dirty="0" smtClean="0"/>
              <a:t>年）</a:t>
            </a:r>
          </a:p>
          <a:p>
            <a:pPr lvl="1"/>
            <a:r>
              <a:rPr lang="zh-CN" altLang="en-US" dirty="0" smtClean="0"/>
              <a:t> </a:t>
            </a:r>
            <a:r>
              <a:rPr lang="en-US" altLang="zh-CN" dirty="0" smtClean="0"/>
              <a:t>1956</a:t>
            </a:r>
            <a:r>
              <a:rPr lang="zh-CN" altLang="en-US" dirty="0" smtClean="0"/>
              <a:t>年，第一次人工智能的研讨会</a:t>
            </a:r>
            <a:r>
              <a:rPr lang="en-US" altLang="zh-CN" dirty="0" smtClean="0"/>
              <a:t>(</a:t>
            </a:r>
            <a:r>
              <a:rPr lang="zh-CN" altLang="en-US" dirty="0" smtClean="0"/>
              <a:t>诞生</a:t>
            </a:r>
            <a:r>
              <a:rPr lang="en-US" altLang="zh-CN" dirty="0" smtClean="0"/>
              <a:t>)</a:t>
            </a:r>
            <a:endParaRPr lang="zh-CN" altLang="en-US" dirty="0" smtClean="0"/>
          </a:p>
          <a:p>
            <a:pPr lvl="1"/>
            <a:r>
              <a:rPr lang="zh-CN" altLang="en-US" dirty="0" smtClean="0"/>
              <a:t> </a:t>
            </a:r>
            <a:r>
              <a:rPr lang="en-US" altLang="zh-CN" dirty="0" smtClean="0"/>
              <a:t>1969</a:t>
            </a:r>
            <a:r>
              <a:rPr lang="zh-CN" altLang="en-US" dirty="0" smtClean="0"/>
              <a:t>年，第一届国际人工智能联合会议</a:t>
            </a:r>
          </a:p>
          <a:p>
            <a:pPr lvl="1"/>
            <a:r>
              <a:rPr lang="zh-CN" altLang="en-US" dirty="0" smtClean="0"/>
              <a:t> </a:t>
            </a:r>
            <a:r>
              <a:rPr lang="en-US" altLang="zh-CN" dirty="0" smtClean="0"/>
              <a:t>1970</a:t>
            </a:r>
            <a:r>
              <a:rPr lang="zh-CN" altLang="en-US" dirty="0" smtClean="0"/>
              <a:t>年，</a:t>
            </a:r>
            <a:r>
              <a:rPr lang="en-US" altLang="zh-CN" dirty="0" smtClean="0"/>
              <a:t>《</a:t>
            </a:r>
            <a:r>
              <a:rPr lang="zh-CN" altLang="en-US" dirty="0" smtClean="0"/>
              <a:t>人工智能</a:t>
            </a:r>
            <a:r>
              <a:rPr lang="en-US" altLang="zh-CN" dirty="0" smtClean="0"/>
              <a:t>》</a:t>
            </a:r>
            <a:r>
              <a:rPr lang="zh-CN" altLang="en-US" dirty="0" smtClean="0"/>
              <a:t>国际杂志创刊</a:t>
            </a:r>
            <a:endParaRPr lang="en-US" altLang="zh-CN" dirty="0" smtClean="0"/>
          </a:p>
          <a:p>
            <a:pPr lvl="1">
              <a:buFont typeface="Arial" panose="020B0604020202020204" pitchFamily="34" charset="0"/>
              <a:buChar char="•"/>
            </a:pPr>
            <a:r>
              <a:rPr lang="zh-CN" altLang="en-US" dirty="0">
                <a:solidFill>
                  <a:srgbClr val="0000FF"/>
                </a:solidFill>
              </a:rPr>
              <a:t>第一次浪潮出现于</a:t>
            </a:r>
            <a:r>
              <a:rPr lang="en-US" altLang="zh-CN" dirty="0">
                <a:solidFill>
                  <a:srgbClr val="0000FF"/>
                </a:solidFill>
              </a:rPr>
              <a:t>20</a:t>
            </a:r>
            <a:r>
              <a:rPr lang="zh-CN" altLang="en-US" dirty="0">
                <a:solidFill>
                  <a:srgbClr val="0000FF"/>
                </a:solidFill>
              </a:rPr>
              <a:t>世纪</a:t>
            </a:r>
            <a:r>
              <a:rPr lang="en-US" altLang="zh-CN" dirty="0">
                <a:solidFill>
                  <a:srgbClr val="0000FF"/>
                </a:solidFill>
              </a:rPr>
              <a:t>60</a:t>
            </a:r>
            <a:r>
              <a:rPr lang="zh-CN" altLang="en-US" dirty="0" smtClean="0">
                <a:solidFill>
                  <a:srgbClr val="0000FF"/>
                </a:solidFill>
              </a:rPr>
              <a:t>年代，算法方面出现很多世界级的发明，但先天的缺陷遭遇瓶颈。</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334D5C-D512-4343-B094-E53A925F6111}"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44</a:t>
            </a:fld>
            <a:endParaRPr kumimoji="0" lang="en-US" altLang="zh-CN" sz="1400" smtClean="0">
              <a:latin typeface="Tahoma" panose="020B0604030504040204" pitchFamily="34" charset="0"/>
              <a:ea typeface="宋体" panose="02010600030101010101" pitchFamily="2" charset="-122"/>
            </a:endParaRPr>
          </a:p>
        </p:txBody>
      </p:sp>
      <p:sp>
        <p:nvSpPr>
          <p:cNvPr id="58371" name="Rectangle 4"/>
          <p:cNvSpPr>
            <a:spLocks noGrp="1" noChangeArrowheads="1"/>
          </p:cNvSpPr>
          <p:nvPr>
            <p:ph type="title"/>
          </p:nvPr>
        </p:nvSpPr>
        <p:spPr>
          <a:xfrm>
            <a:off x="685800" y="617538"/>
            <a:ext cx="8258175" cy="1143000"/>
          </a:xfrm>
        </p:spPr>
        <p:txBody>
          <a:bodyPr/>
          <a:lstStyle/>
          <a:p>
            <a:pPr eaLnBrk="1" hangingPunct="1"/>
            <a:r>
              <a:rPr lang="zh-CN" altLang="en-US" sz="3200" smtClean="0"/>
              <a:t>人工智能的定义与发展</a:t>
            </a:r>
            <a:r>
              <a:rPr lang="zh-CN" altLang="en-US" sz="3600" smtClean="0"/>
              <a:t>—</a:t>
            </a:r>
            <a:r>
              <a:rPr lang="zh-CN" altLang="en-US" sz="2000" smtClean="0">
                <a:latin typeface="华文新魏" panose="02010800040101010101" pitchFamily="2" charset="-122"/>
                <a:ea typeface="华文新魏" panose="02010800040101010101" pitchFamily="2" charset="-122"/>
              </a:rPr>
              <a:t>人工智能的起源与发展</a:t>
            </a:r>
          </a:p>
        </p:txBody>
      </p:sp>
      <p:sp>
        <p:nvSpPr>
          <p:cNvPr id="58372" name="Rectangle 5"/>
          <p:cNvSpPr>
            <a:spLocks noGrp="1" noChangeArrowheads="1"/>
          </p:cNvSpPr>
          <p:nvPr>
            <p:ph type="body" idx="1"/>
          </p:nvPr>
        </p:nvSpPr>
        <p:spPr>
          <a:xfrm>
            <a:off x="323850" y="2017713"/>
            <a:ext cx="8631238" cy="4114800"/>
          </a:xfrm>
        </p:spPr>
        <p:txBody>
          <a:bodyPr/>
          <a:lstStyle/>
          <a:p>
            <a:r>
              <a:rPr lang="zh-CN" altLang="en-US" dirty="0" smtClean="0"/>
              <a:t>发展期（</a:t>
            </a:r>
            <a:r>
              <a:rPr lang="en-US" altLang="zh-CN" dirty="0" smtClean="0"/>
              <a:t>1970</a:t>
            </a:r>
            <a:r>
              <a:rPr lang="zh-CN" altLang="en-US" dirty="0" smtClean="0"/>
              <a:t>年代）</a:t>
            </a:r>
          </a:p>
          <a:p>
            <a:pPr lvl="1"/>
            <a:r>
              <a:rPr lang="zh-CN" altLang="en-US" dirty="0" smtClean="0"/>
              <a:t> </a:t>
            </a:r>
            <a:r>
              <a:rPr lang="zh-CN" altLang="en-US" sz="2800" dirty="0" smtClean="0"/>
              <a:t>进一步研究</a:t>
            </a:r>
            <a:r>
              <a:rPr lang="en-US" altLang="zh-CN" sz="2800" dirty="0" smtClean="0"/>
              <a:t>AI</a:t>
            </a:r>
            <a:r>
              <a:rPr lang="zh-CN" altLang="en-US" sz="2800" dirty="0" smtClean="0"/>
              <a:t>基本原理方法和技术</a:t>
            </a:r>
          </a:p>
          <a:p>
            <a:pPr lvl="1"/>
            <a:r>
              <a:rPr lang="zh-CN" altLang="en-US" sz="2800" dirty="0" smtClean="0"/>
              <a:t> 进行实用化研究</a:t>
            </a:r>
          </a:p>
          <a:p>
            <a:pPr lvl="2"/>
            <a:r>
              <a:rPr lang="zh-CN" altLang="en-US" sz="2800" dirty="0" smtClean="0"/>
              <a:t> 专家系统与知识工程</a:t>
            </a:r>
          </a:p>
          <a:p>
            <a:pPr lvl="2"/>
            <a:r>
              <a:rPr lang="zh-CN" altLang="en-US" sz="2800" dirty="0" smtClean="0"/>
              <a:t> 智能机器人</a:t>
            </a:r>
          </a:p>
          <a:p>
            <a:pPr lvl="2"/>
            <a:r>
              <a:rPr lang="zh-CN" altLang="en-US" sz="2800" dirty="0" smtClean="0"/>
              <a:t> 智能控制等</a:t>
            </a:r>
          </a:p>
          <a:p>
            <a:pPr lvl="1"/>
            <a:r>
              <a:rPr lang="zh-CN" altLang="en-US" b="1" dirty="0" smtClean="0">
                <a:ea typeface="楷体_GB2312" pitchFamily="49" charset="-122"/>
              </a:rPr>
              <a:t> </a:t>
            </a:r>
            <a:r>
              <a:rPr lang="zh-CN" altLang="en-US" sz="2800" dirty="0" smtClean="0"/>
              <a:t>从“一枝独秀”到“百花齐放”</a:t>
            </a:r>
            <a:endParaRPr lang="en-US" altLang="zh-CN" sz="2800" dirty="0" smtClean="0"/>
          </a:p>
          <a:p>
            <a:pPr lvl="1">
              <a:buFont typeface="Arial" panose="020B0604020202020204" pitchFamily="34" charset="0"/>
              <a:buChar char="•"/>
            </a:pPr>
            <a:r>
              <a:rPr lang="en-US" altLang="zh-CN" sz="2800" dirty="0"/>
              <a:t>1974</a:t>
            </a:r>
            <a:r>
              <a:rPr lang="zh-CN" altLang="en-US" sz="2800" dirty="0"/>
              <a:t>年到</a:t>
            </a:r>
            <a:r>
              <a:rPr lang="en-US" altLang="zh-CN" sz="2800" dirty="0"/>
              <a:t>1980</a:t>
            </a:r>
            <a:r>
              <a:rPr lang="zh-CN" altLang="en-US" sz="2800" dirty="0"/>
              <a:t>年人工智能迎来第一次</a:t>
            </a:r>
            <a:r>
              <a:rPr lang="zh-CN" altLang="en-US" sz="2800" dirty="0" smtClean="0"/>
              <a:t>冬天。</a:t>
            </a:r>
          </a:p>
        </p:txBody>
      </p:sp>
    </p:spTree>
    <p:extLst>
      <p:ext uri="{BB962C8B-B14F-4D97-AF65-F5344CB8AC3E}">
        <p14:creationId xmlns:p14="http://schemas.microsoft.com/office/powerpoint/2010/main" val="2323566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英俄翻译</a:t>
            </a:r>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45</a:t>
            </a:fld>
            <a:endParaRPr lang="en-US" altLang="zh-CN"/>
          </a:p>
        </p:txBody>
      </p:sp>
      <p:pic>
        <p:nvPicPr>
          <p:cNvPr id="6" name="图片 5"/>
          <p:cNvPicPr>
            <a:picLocks noChangeAspect="1"/>
          </p:cNvPicPr>
          <p:nvPr/>
        </p:nvPicPr>
        <p:blipFill>
          <a:blip r:embed="rId3"/>
          <a:stretch>
            <a:fillRect/>
          </a:stretch>
        </p:blipFill>
        <p:spPr>
          <a:xfrm>
            <a:off x="360313" y="1988839"/>
            <a:ext cx="8332415" cy="4884351"/>
          </a:xfrm>
          <a:prstGeom prst="rect">
            <a:avLst/>
          </a:prstGeom>
        </p:spPr>
      </p:pic>
    </p:spTree>
    <p:extLst>
      <p:ext uri="{BB962C8B-B14F-4D97-AF65-F5344CB8AC3E}">
        <p14:creationId xmlns:p14="http://schemas.microsoft.com/office/powerpoint/2010/main" val="3212837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a:t>
            </a:r>
            <a:endParaRPr lang="zh-CN" altLang="en-US" dirty="0"/>
          </a:p>
        </p:txBody>
      </p:sp>
      <p:sp>
        <p:nvSpPr>
          <p:cNvPr id="3" name="内容占位符 2"/>
          <p:cNvSpPr>
            <a:spLocks noGrp="1"/>
          </p:cNvSpPr>
          <p:nvPr>
            <p:ph idx="1"/>
          </p:nvPr>
        </p:nvSpPr>
        <p:spPr>
          <a:xfrm>
            <a:off x="323528" y="1985169"/>
            <a:ext cx="7772400" cy="4114800"/>
          </a:xfrm>
        </p:spPr>
        <p:txBody>
          <a:bodyPr/>
          <a:lstStyle/>
          <a:p>
            <a:r>
              <a:rPr lang="zh-CN" altLang="en-US" dirty="0">
                <a:ea typeface="宋体" panose="02010600030101010101" pitchFamily="2" charset="-122"/>
                <a:sym typeface="Symbol" panose="05050102010706020507" pitchFamily="18" charset="2"/>
              </a:rPr>
              <a:t>构建一个神经元，它能够计算逻辑操作：</a:t>
            </a:r>
            <a:r>
              <a:rPr lang="en-US" altLang="zh-CN" dirty="0">
                <a:ea typeface="宋体" panose="02010600030101010101" pitchFamily="2" charset="-122"/>
                <a:sym typeface="Symbol" panose="05050102010706020507" pitchFamily="18" charset="2"/>
              </a:rPr>
              <a:t>AND</a:t>
            </a:r>
            <a:endParaRPr lang="zh-CN" altLang="zh-CN" dirty="0">
              <a:ea typeface="宋体" panose="02010600030101010101" pitchFamily="2" charset="-122"/>
              <a:sym typeface="Symbol" panose="05050102010706020507" pitchFamily="18" charset="2"/>
            </a:endParaRPr>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46</a:t>
            </a:fld>
            <a:endParaRPr lang="en-US" altLang="zh-C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923925"/>
            <a:ext cx="5256583" cy="333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371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p:txBody>
          <a:bodyPr/>
          <a:lstStyle/>
          <a:p>
            <a:r>
              <a:rPr lang="zh-CN" altLang="en-US" sz="4000" smtClean="0">
                <a:latin typeface="黑体" panose="02010609060101010101" pitchFamily="49" charset="-122"/>
                <a:ea typeface="黑体" panose="02010609060101010101" pitchFamily="49" charset="-122"/>
              </a:rPr>
              <a:t>感知机</a:t>
            </a:r>
            <a:endParaRPr lang="en-US" altLang="zh-CN" sz="4000" smtClean="0">
              <a:latin typeface="黑体" panose="02010609060101010101" pitchFamily="49" charset="-122"/>
              <a:ea typeface="黑体" panose="02010609060101010101" pitchFamily="49" charset="-122"/>
            </a:endParaRPr>
          </a:p>
        </p:txBody>
      </p:sp>
      <p:sp>
        <p:nvSpPr>
          <p:cNvPr id="84995" name="Rectangle 1027"/>
          <p:cNvSpPr>
            <a:spLocks noGrp="1" noChangeArrowheads="1"/>
          </p:cNvSpPr>
          <p:nvPr>
            <p:ph type="body" idx="1"/>
          </p:nvPr>
        </p:nvSpPr>
        <p:spPr>
          <a:xfrm>
            <a:off x="556419" y="2132856"/>
            <a:ext cx="8112125" cy="4256088"/>
          </a:xfrm>
        </p:spPr>
        <p:txBody>
          <a:bodyPr/>
          <a:lstStyle/>
          <a:p>
            <a:pPr algn="just">
              <a:lnSpc>
                <a:spcPct val="90000"/>
              </a:lnSpc>
              <a:buFont typeface="Wingdings" panose="05000000000000000000" pitchFamily="2" charset="2"/>
              <a:buChar char="n"/>
            </a:pPr>
            <a:r>
              <a:rPr lang="zh-CN" altLang="en-US" sz="2400" dirty="0" smtClean="0">
                <a:ea typeface="宋体" panose="02010600030101010101" pitchFamily="2" charset="-122"/>
                <a:sym typeface="Symbol" panose="05050102010706020507" pitchFamily="18" charset="2"/>
              </a:rPr>
              <a:t>异或</a:t>
            </a:r>
            <a:r>
              <a:rPr lang="en-US" altLang="zh-CN" sz="2400" dirty="0" smtClean="0">
                <a:ea typeface="宋体" panose="02010600030101010101" pitchFamily="2" charset="-122"/>
                <a:sym typeface="Symbol" panose="05050102010706020507" pitchFamily="18" charset="2"/>
              </a:rPr>
              <a:t>XOR，</a:t>
            </a:r>
            <a:r>
              <a:rPr lang="zh-CN" altLang="en-US" sz="2400" dirty="0" smtClean="0">
                <a:ea typeface="宋体" panose="02010600030101010101" pitchFamily="2" charset="-122"/>
                <a:sym typeface="Symbol" panose="05050102010706020507" pitchFamily="18" charset="2"/>
              </a:rPr>
              <a:t>异或的真值表如下：</a:t>
            </a:r>
          </a:p>
          <a:p>
            <a:pPr algn="just">
              <a:lnSpc>
                <a:spcPct val="90000"/>
              </a:lnSpc>
              <a:buFontTx/>
              <a:buNone/>
            </a:pPr>
            <a:endParaRPr lang="zh-CN" altLang="en-US" sz="2400" dirty="0" smtClean="0">
              <a:ea typeface="宋体" panose="02010600030101010101" pitchFamily="2" charset="-122"/>
              <a:sym typeface="Symbol" panose="05050102010706020507" pitchFamily="18" charset="2"/>
            </a:endParaRPr>
          </a:p>
          <a:p>
            <a:pPr algn="just">
              <a:lnSpc>
                <a:spcPct val="90000"/>
              </a:lnSpc>
              <a:buFontTx/>
              <a:buNone/>
            </a:pPr>
            <a:endParaRPr lang="zh-CN" altLang="en-US" sz="2400" dirty="0" smtClean="0">
              <a:ea typeface="宋体" panose="02010600030101010101" pitchFamily="2" charset="-122"/>
              <a:sym typeface="Symbol" panose="05050102010706020507" pitchFamily="18" charset="2"/>
            </a:endParaRPr>
          </a:p>
          <a:p>
            <a:pPr algn="just">
              <a:lnSpc>
                <a:spcPct val="90000"/>
              </a:lnSpc>
              <a:buFontTx/>
              <a:buNone/>
            </a:pPr>
            <a:endParaRPr lang="zh-CN" altLang="en-US" sz="2400" dirty="0" smtClean="0">
              <a:ea typeface="宋体" panose="02010600030101010101" pitchFamily="2" charset="-122"/>
              <a:sym typeface="Symbol" panose="05050102010706020507" pitchFamily="18" charset="2"/>
            </a:endParaRPr>
          </a:p>
          <a:p>
            <a:pPr algn="just">
              <a:lnSpc>
                <a:spcPct val="90000"/>
              </a:lnSpc>
              <a:buFontTx/>
              <a:buNone/>
            </a:pPr>
            <a:endParaRPr lang="zh-CN" altLang="en-US" sz="2400" dirty="0" smtClean="0">
              <a:ea typeface="宋体" panose="02010600030101010101" pitchFamily="2" charset="-122"/>
              <a:sym typeface="Symbol" panose="05050102010706020507" pitchFamily="18" charset="2"/>
            </a:endParaRPr>
          </a:p>
          <a:p>
            <a:pPr algn="just">
              <a:lnSpc>
                <a:spcPct val="90000"/>
              </a:lnSpc>
              <a:buFontTx/>
              <a:buNone/>
            </a:pPr>
            <a:r>
              <a:rPr lang="zh-CN" altLang="en-US" sz="2400" dirty="0" smtClean="0">
                <a:ea typeface="宋体" panose="02010600030101010101" pitchFamily="2" charset="-122"/>
                <a:sym typeface="Symbol" panose="05050102010706020507" pitchFamily="18" charset="2"/>
              </a:rPr>
              <a:t>                    </a:t>
            </a:r>
          </a:p>
          <a:p>
            <a:pPr algn="just">
              <a:lnSpc>
                <a:spcPct val="90000"/>
              </a:lnSpc>
              <a:buFontTx/>
              <a:buNone/>
            </a:pPr>
            <a:r>
              <a:rPr lang="zh-CN" altLang="en-US" sz="2400" dirty="0" smtClean="0">
                <a:ea typeface="宋体" panose="02010600030101010101" pitchFamily="2" charset="-122"/>
                <a:sym typeface="Symbol" panose="05050102010706020507" pitchFamily="18" charset="2"/>
              </a:rPr>
              <a:t>   </a:t>
            </a:r>
            <a:endParaRPr lang="en-US" altLang="zh-CN" sz="2400" dirty="0" smtClean="0">
              <a:ea typeface="宋体" panose="02010600030101010101" pitchFamily="2" charset="-122"/>
              <a:sym typeface="Symbol" panose="05050102010706020507" pitchFamily="18" charset="2"/>
            </a:endParaRPr>
          </a:p>
          <a:p>
            <a:pPr algn="just">
              <a:lnSpc>
                <a:spcPct val="90000"/>
              </a:lnSpc>
              <a:buFontTx/>
              <a:buNone/>
            </a:pPr>
            <a:r>
              <a:rPr lang="zh-CN" altLang="en-US" sz="2400" dirty="0" smtClean="0">
                <a:ea typeface="宋体" panose="02010600030101010101" pitchFamily="2" charset="-122"/>
                <a:sym typeface="Symbol" panose="05050102010706020507" pitchFamily="18" charset="2"/>
              </a:rPr>
              <a:t>在二维空间中没有可分离点集</a:t>
            </a:r>
          </a:p>
          <a:p>
            <a:pPr algn="just">
              <a:lnSpc>
                <a:spcPct val="90000"/>
              </a:lnSpc>
              <a:buFontTx/>
              <a:buNone/>
            </a:pPr>
            <a:r>
              <a:rPr lang="zh-CN" altLang="en-US" sz="2400" dirty="0" smtClean="0">
                <a:ea typeface="宋体" panose="02010600030101010101" pitchFamily="2" charset="-122"/>
                <a:sym typeface="Symbol" panose="05050102010706020507" pitchFamily="18" charset="2"/>
              </a:rPr>
              <a:t>{ (0，0)，（1，1）}和{(0，1)，（1，0）}的直线      </a:t>
            </a:r>
          </a:p>
          <a:p>
            <a:pPr algn="just">
              <a:lnSpc>
                <a:spcPct val="90000"/>
              </a:lnSpc>
              <a:buFontTx/>
              <a:buNone/>
            </a:pPr>
            <a:r>
              <a:rPr lang="zh-CN" altLang="en-US" sz="2000" dirty="0" smtClean="0">
                <a:ea typeface="宋体" panose="02010600030101010101" pitchFamily="2" charset="-122"/>
                <a:sym typeface="Symbol" panose="05050102010706020507" pitchFamily="18" charset="2"/>
              </a:rPr>
              <a:t>         </a:t>
            </a:r>
          </a:p>
        </p:txBody>
      </p:sp>
      <p:sp>
        <p:nvSpPr>
          <p:cNvPr id="84996" name="Rectangle 1028"/>
          <p:cNvSpPr>
            <a:spLocks noChangeArrowheads="1"/>
          </p:cNvSpPr>
          <p:nvPr/>
        </p:nvSpPr>
        <p:spPr bwMode="auto">
          <a:xfrm>
            <a:off x="3856038" y="28527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4997" name="Rectangle 1031"/>
          <p:cNvSpPr>
            <a:spLocks noChangeArrowheads="1"/>
          </p:cNvSpPr>
          <p:nvPr/>
        </p:nvSpPr>
        <p:spPr bwMode="auto">
          <a:xfrm>
            <a:off x="3305175" y="251460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4998" name="Object 2"/>
          <p:cNvGraphicFramePr>
            <a:graphicFrameLocks noChangeAspect="1"/>
          </p:cNvGraphicFramePr>
          <p:nvPr/>
        </p:nvGraphicFramePr>
        <p:xfrm>
          <a:off x="4859338" y="2781300"/>
          <a:ext cx="2533650" cy="1828800"/>
        </p:xfrm>
        <a:graphic>
          <a:graphicData uri="http://schemas.openxmlformats.org/presentationml/2006/ole">
            <mc:AlternateContent xmlns:mc="http://schemas.openxmlformats.org/markup-compatibility/2006">
              <mc:Choice xmlns:v="urn:schemas-microsoft-com:vml" Requires="v">
                <p:oleObj spid="_x0000_s1038" name="Picture" r:id="rId7" imgW="2751221" imgH="1836821" progId="Word.Picture.8">
                  <p:embed/>
                </p:oleObj>
              </mc:Choice>
              <mc:Fallback>
                <p:oleObj name="Picture" r:id="rId7" imgW="2751221" imgH="1836821"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2781300"/>
                        <a:ext cx="2533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9" name="Rectangle 1033"/>
          <p:cNvSpPr>
            <a:spLocks noChangeArrowheads="1"/>
          </p:cNvSpPr>
          <p:nvPr/>
        </p:nvSpPr>
        <p:spPr bwMode="auto">
          <a:xfrm>
            <a:off x="3305175" y="251460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5000" name="Object 9"/>
          <p:cNvGraphicFramePr>
            <a:graphicFrameLocks noChangeAspect="1"/>
          </p:cNvGraphicFramePr>
          <p:nvPr>
            <p:extLst>
              <p:ext uri="{D42A27DB-BD31-4B8C-83A1-F6EECF244321}">
                <p14:modId xmlns:p14="http://schemas.microsoft.com/office/powerpoint/2010/main" val="725352686"/>
              </p:ext>
            </p:extLst>
          </p:nvPr>
        </p:nvGraphicFramePr>
        <p:xfrm>
          <a:off x="1376269" y="2852738"/>
          <a:ext cx="3202081" cy="2016125"/>
        </p:xfrm>
        <a:graphic>
          <a:graphicData uri="http://schemas.openxmlformats.org/presentationml/2006/ole">
            <mc:AlternateContent xmlns:mc="http://schemas.openxmlformats.org/markup-compatibility/2006">
              <mc:Choice xmlns:v="urn:schemas-microsoft-com:vml" Requires="v">
                <p:oleObj spid="_x0000_s1039" name="Picture" r:id="rId9" imgW="2751221" imgH="1836821" progId="Word.Picture.8">
                  <p:embed/>
                </p:oleObj>
              </mc:Choice>
              <mc:Fallback>
                <p:oleObj name="Picture" r:id="rId9" imgW="2751221" imgH="1836821"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6269" y="2852738"/>
                        <a:ext cx="3202081" cy="20161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49263772"/>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sz="4000" smtClean="0">
                <a:latin typeface="黑体" panose="02010609060101010101" pitchFamily="49" charset="-122"/>
                <a:ea typeface="黑体" panose="02010609060101010101" pitchFamily="49" charset="-122"/>
              </a:rPr>
              <a:t>感知机</a:t>
            </a:r>
            <a:endParaRPr lang="en-US" altLang="zh-CN" sz="4000" smtClean="0">
              <a:latin typeface="黑体" panose="02010609060101010101" pitchFamily="49" charset="-122"/>
              <a:ea typeface="黑体" panose="02010609060101010101" pitchFamily="49" charset="-122"/>
            </a:endParaRPr>
          </a:p>
        </p:txBody>
      </p:sp>
      <p:sp>
        <p:nvSpPr>
          <p:cNvPr id="87043" name="Rectangle 3"/>
          <p:cNvSpPr>
            <a:spLocks noGrp="1" noChangeArrowheads="1"/>
          </p:cNvSpPr>
          <p:nvPr>
            <p:ph type="body" idx="1"/>
          </p:nvPr>
        </p:nvSpPr>
        <p:spPr>
          <a:xfrm>
            <a:off x="611188" y="1981200"/>
            <a:ext cx="8110537" cy="4543425"/>
          </a:xfrm>
        </p:spPr>
        <p:txBody>
          <a:bodyPr/>
          <a:lstStyle/>
          <a:p>
            <a:pPr algn="just">
              <a:lnSpc>
                <a:spcPct val="90000"/>
              </a:lnSpc>
            </a:pPr>
            <a:r>
              <a:rPr lang="zh-CN" altLang="en-US" sz="2400" smtClean="0">
                <a:ea typeface="宋体" panose="02010600030101010101" pitchFamily="2" charset="-122"/>
                <a:sym typeface="Symbol" panose="05050102010706020507" pitchFamily="18" charset="2"/>
              </a:rPr>
              <a:t>考虑这样一个感知机，其输入为</a:t>
            </a:r>
            <a:r>
              <a:rPr lang="en-US" altLang="zh-CN" sz="2400" smtClean="0">
                <a:ea typeface="宋体" panose="02010600030101010101" pitchFamily="2" charset="-122"/>
                <a:cs typeface="Times New Roman" panose="02020603050405020304" pitchFamily="18" charset="0"/>
                <a:sym typeface="Symbol" panose="05050102010706020507" pitchFamily="18" charset="2"/>
              </a:rPr>
              <a:t>X</a:t>
            </a:r>
            <a:r>
              <a:rPr lang="en-US" altLang="zh-CN" sz="2400" baseline="-30000" smtClean="0">
                <a:ea typeface="宋体" panose="02010600030101010101" pitchFamily="2" charset="-122"/>
                <a:cs typeface="Times New Roman" panose="02020603050405020304" pitchFamily="18" charset="0"/>
                <a:sym typeface="Symbol" panose="05050102010706020507" pitchFamily="18" charset="2"/>
              </a:rPr>
              <a:t>1</a:t>
            </a:r>
            <a:r>
              <a:rPr lang="en-US" altLang="zh-CN" sz="2400" smtClean="0">
                <a:ea typeface="宋体" panose="02010600030101010101" pitchFamily="2" charset="-122"/>
                <a:sym typeface="Symbol" panose="05050102010706020507" pitchFamily="18" charset="2"/>
              </a:rPr>
              <a:t>，X</a:t>
            </a:r>
            <a:r>
              <a:rPr lang="en-US" altLang="zh-CN" sz="2400" baseline="-30000" smtClean="0">
                <a:ea typeface="宋体" panose="02010600030101010101" pitchFamily="2" charset="-122"/>
                <a:sym typeface="Symbol" panose="05050102010706020507" pitchFamily="18" charset="2"/>
              </a:rPr>
              <a:t>2</a:t>
            </a:r>
            <a:r>
              <a:rPr lang="en-US" altLang="zh-CN" sz="2400" smtClean="0">
                <a:ea typeface="宋体" panose="02010600030101010101" pitchFamily="2" charset="-122"/>
                <a:sym typeface="Symbol" panose="05050102010706020507" pitchFamily="18" charset="2"/>
              </a:rPr>
              <a:t>；</a:t>
            </a:r>
            <a:r>
              <a:rPr lang="zh-CN" altLang="en-US" sz="2400" smtClean="0">
                <a:ea typeface="宋体" panose="02010600030101010101" pitchFamily="2" charset="-122"/>
                <a:sym typeface="Symbol" panose="05050102010706020507" pitchFamily="18" charset="2"/>
              </a:rPr>
              <a:t>权值为 </a:t>
            </a:r>
            <a:r>
              <a:rPr lang="en-US" altLang="zh-CN" sz="2400" smtClean="0">
                <a:ea typeface="宋体" panose="02010600030101010101" pitchFamily="2" charset="-122"/>
                <a:sym typeface="Symbol" panose="05050102010706020507" pitchFamily="18" charset="2"/>
              </a:rPr>
              <a:t>W</a:t>
            </a:r>
            <a:r>
              <a:rPr lang="en-US" altLang="zh-CN" sz="2400" baseline="-30000" smtClean="0">
                <a:ea typeface="宋体" panose="02010600030101010101" pitchFamily="2" charset="-122"/>
                <a:sym typeface="Symbol" panose="05050102010706020507" pitchFamily="18" charset="2"/>
              </a:rPr>
              <a:t>1</a:t>
            </a:r>
            <a:r>
              <a:rPr lang="en-US" altLang="zh-CN" sz="2400" smtClean="0">
                <a:ea typeface="宋体" panose="02010600030101010101" pitchFamily="2" charset="-122"/>
                <a:sym typeface="Symbol" panose="05050102010706020507" pitchFamily="18" charset="2"/>
              </a:rPr>
              <a:t> ，W</a:t>
            </a:r>
            <a:r>
              <a:rPr lang="en-US" altLang="zh-CN" sz="2400" baseline="-30000" smtClean="0">
                <a:ea typeface="宋体" panose="02010600030101010101" pitchFamily="2" charset="-122"/>
                <a:sym typeface="Symbol" panose="05050102010706020507" pitchFamily="18" charset="2"/>
              </a:rPr>
              <a:t>2</a:t>
            </a:r>
            <a:r>
              <a:rPr lang="en-US" altLang="zh-CN" sz="2400" smtClean="0">
                <a:ea typeface="宋体" panose="02010600030101010101" pitchFamily="2" charset="-122"/>
                <a:sym typeface="Symbol" panose="05050102010706020507" pitchFamily="18" charset="2"/>
              </a:rPr>
              <a:t> ； </a:t>
            </a:r>
            <a:r>
              <a:rPr lang="zh-CN" altLang="en-US" sz="2400" smtClean="0">
                <a:ea typeface="宋体" panose="02010600030101010101" pitchFamily="2" charset="-122"/>
                <a:sym typeface="Symbol" panose="05050102010706020507" pitchFamily="18" charset="2"/>
              </a:rPr>
              <a:t>阀值是</a:t>
            </a:r>
            <a:r>
              <a:rPr lang="en-US" altLang="zh-CN" sz="2400" smtClean="0">
                <a:ea typeface="宋体" panose="02010600030101010101" pitchFamily="2" charset="-122"/>
                <a:sym typeface="Symbol" panose="05050102010706020507" pitchFamily="18" charset="2"/>
              </a:rPr>
              <a:t>t。</a:t>
            </a:r>
            <a:r>
              <a:rPr lang="zh-CN" altLang="en-US" sz="2400" smtClean="0">
                <a:ea typeface="宋体" panose="02010600030101010101" pitchFamily="2" charset="-122"/>
                <a:sym typeface="Symbol" panose="05050102010706020507" pitchFamily="18" charset="2"/>
              </a:rPr>
              <a:t>为了学习这个函数，这个神经网络必须找到这样一组值，它满足如下的不等式方程：</a:t>
            </a:r>
          </a:p>
          <a:p>
            <a:pPr algn="just">
              <a:lnSpc>
                <a:spcPct val="90000"/>
              </a:lnSpc>
              <a:buFontTx/>
              <a:buNone/>
            </a:pPr>
            <a:r>
              <a:rPr lang="zh-CN" altLang="en-US" sz="2400" smtClean="0">
                <a:ea typeface="宋体" panose="02010600030101010101" pitchFamily="2" charset="-122"/>
                <a:sym typeface="Symbol" panose="05050102010706020507" pitchFamily="18" charset="2"/>
              </a:rPr>
              <a:t>      </a:t>
            </a:r>
            <a:r>
              <a:rPr lang="en-US" altLang="zh-CN" sz="2400" smtClean="0">
                <a:ea typeface="宋体" panose="02010600030101010101" pitchFamily="2" charset="-122"/>
                <a:sym typeface="Symbol" panose="05050102010706020507" pitchFamily="18" charset="2"/>
              </a:rPr>
              <a:t>W</a:t>
            </a:r>
            <a:r>
              <a:rPr lang="en-US" altLang="zh-CN" sz="2400" baseline="-30000" smtClean="0">
                <a:ea typeface="宋体" panose="02010600030101010101" pitchFamily="2" charset="-122"/>
                <a:sym typeface="Symbol" panose="05050102010706020507" pitchFamily="18" charset="2"/>
              </a:rPr>
              <a:t>1</a:t>
            </a:r>
            <a:r>
              <a:rPr lang="en-US" altLang="zh-CN" sz="2400" smtClean="0">
                <a:ea typeface="宋体" panose="02010600030101010101" pitchFamily="2" charset="-122"/>
                <a:sym typeface="Symbol" panose="05050102010706020507" pitchFamily="18" charset="2"/>
              </a:rPr>
              <a:t>*1 ＋ W</a:t>
            </a:r>
            <a:r>
              <a:rPr lang="en-US" altLang="zh-CN" sz="2400" baseline="-30000" smtClean="0">
                <a:ea typeface="宋体" panose="02010600030101010101" pitchFamily="2" charset="-122"/>
                <a:sym typeface="Symbol" panose="05050102010706020507" pitchFamily="18" charset="2"/>
              </a:rPr>
              <a:t>2</a:t>
            </a:r>
            <a:r>
              <a:rPr lang="en-US" altLang="zh-CN" sz="2400" smtClean="0">
                <a:ea typeface="宋体" panose="02010600030101010101" pitchFamily="2" charset="-122"/>
                <a:sym typeface="Symbol" panose="05050102010706020507" pitchFamily="18" charset="2"/>
              </a:rPr>
              <a:t>*1 &lt; t，       </a:t>
            </a:r>
            <a:r>
              <a:rPr lang="zh-CN" altLang="en-US" sz="2400" smtClean="0">
                <a:ea typeface="宋体" panose="02010600030101010101" pitchFamily="2" charset="-122"/>
                <a:sym typeface="Symbol" panose="05050102010706020507" pitchFamily="18" charset="2"/>
              </a:rPr>
              <a:t>真值表的第一行；</a:t>
            </a:r>
          </a:p>
          <a:p>
            <a:pPr algn="just">
              <a:lnSpc>
                <a:spcPct val="90000"/>
              </a:lnSpc>
              <a:buFontTx/>
              <a:buNone/>
            </a:pPr>
            <a:r>
              <a:rPr lang="zh-CN" altLang="en-US" sz="2400" smtClean="0">
                <a:ea typeface="宋体" panose="02010600030101010101" pitchFamily="2" charset="-122"/>
                <a:sym typeface="Symbol" panose="05050102010706020507" pitchFamily="18" charset="2"/>
              </a:rPr>
              <a:t>      </a:t>
            </a:r>
            <a:r>
              <a:rPr lang="en-US" altLang="zh-CN" sz="2400" smtClean="0">
                <a:ea typeface="宋体" panose="02010600030101010101" pitchFamily="2" charset="-122"/>
                <a:sym typeface="Symbol" panose="05050102010706020507" pitchFamily="18" charset="2"/>
              </a:rPr>
              <a:t>W</a:t>
            </a:r>
            <a:r>
              <a:rPr lang="en-US" altLang="zh-CN" sz="2400" baseline="-30000" smtClean="0">
                <a:ea typeface="宋体" panose="02010600030101010101" pitchFamily="2" charset="-122"/>
                <a:sym typeface="Symbol" panose="05050102010706020507" pitchFamily="18" charset="2"/>
              </a:rPr>
              <a:t>1</a:t>
            </a:r>
            <a:r>
              <a:rPr lang="en-US" altLang="zh-CN" sz="2400" smtClean="0">
                <a:ea typeface="宋体" panose="02010600030101010101" pitchFamily="2" charset="-122"/>
                <a:sym typeface="Symbol" panose="05050102010706020507" pitchFamily="18" charset="2"/>
              </a:rPr>
              <a:t>*1 ＋ 0 ≥ t，              </a:t>
            </a:r>
            <a:r>
              <a:rPr lang="zh-CN" altLang="en-US" sz="2400" smtClean="0">
                <a:ea typeface="宋体" panose="02010600030101010101" pitchFamily="2" charset="-122"/>
                <a:sym typeface="Symbol" panose="05050102010706020507" pitchFamily="18" charset="2"/>
              </a:rPr>
              <a:t>真值表的第二行；</a:t>
            </a:r>
          </a:p>
          <a:p>
            <a:pPr algn="just">
              <a:lnSpc>
                <a:spcPct val="90000"/>
              </a:lnSpc>
              <a:buFontTx/>
              <a:buNone/>
            </a:pPr>
            <a:r>
              <a:rPr lang="zh-CN" altLang="en-US" sz="2400" smtClean="0">
                <a:ea typeface="宋体" panose="02010600030101010101" pitchFamily="2" charset="-122"/>
                <a:sym typeface="Symbol" panose="05050102010706020507" pitchFamily="18" charset="2"/>
              </a:rPr>
              <a:t>      0 ＋ </a:t>
            </a:r>
            <a:r>
              <a:rPr lang="en-US" altLang="zh-CN" sz="2400" smtClean="0">
                <a:ea typeface="宋体" panose="02010600030101010101" pitchFamily="2" charset="-122"/>
                <a:sym typeface="Symbol" panose="05050102010706020507" pitchFamily="18" charset="2"/>
              </a:rPr>
              <a:t>W</a:t>
            </a:r>
            <a:r>
              <a:rPr lang="en-US" altLang="zh-CN" sz="2400" baseline="-30000" smtClean="0">
                <a:ea typeface="宋体" panose="02010600030101010101" pitchFamily="2" charset="-122"/>
                <a:sym typeface="Symbol" panose="05050102010706020507" pitchFamily="18" charset="2"/>
              </a:rPr>
              <a:t>2</a:t>
            </a:r>
            <a:r>
              <a:rPr lang="en-US" altLang="zh-CN" sz="2400" smtClean="0">
                <a:ea typeface="宋体" panose="02010600030101010101" pitchFamily="2" charset="-122"/>
                <a:sym typeface="Symbol" panose="05050102010706020507" pitchFamily="18" charset="2"/>
              </a:rPr>
              <a:t>*1 ≥ t,                  </a:t>
            </a:r>
            <a:r>
              <a:rPr lang="zh-CN" altLang="en-US" sz="2400" smtClean="0">
                <a:ea typeface="宋体" panose="02010600030101010101" pitchFamily="2" charset="-122"/>
                <a:sym typeface="Symbol" panose="05050102010706020507" pitchFamily="18" charset="2"/>
              </a:rPr>
              <a:t>真值表的第三行；</a:t>
            </a:r>
          </a:p>
          <a:p>
            <a:pPr algn="just">
              <a:lnSpc>
                <a:spcPct val="90000"/>
              </a:lnSpc>
              <a:buFontTx/>
              <a:buNone/>
            </a:pPr>
            <a:r>
              <a:rPr lang="zh-CN" altLang="en-US" sz="2400" smtClean="0">
                <a:ea typeface="宋体" panose="02010600030101010101" pitchFamily="2" charset="-122"/>
                <a:sym typeface="Symbol" panose="05050102010706020507" pitchFamily="18" charset="2"/>
              </a:rPr>
              <a:t>      0 ＋ 0 &lt; </a:t>
            </a:r>
            <a:r>
              <a:rPr lang="en-US" altLang="zh-CN" sz="2400" smtClean="0">
                <a:ea typeface="宋体" panose="02010600030101010101" pitchFamily="2" charset="-122"/>
                <a:sym typeface="Symbol" panose="05050102010706020507" pitchFamily="18" charset="2"/>
              </a:rPr>
              <a:t>t </a:t>
            </a:r>
            <a:r>
              <a:rPr lang="zh-CN" altLang="en-US" sz="2400" smtClean="0">
                <a:ea typeface="宋体" panose="02010600030101010101" pitchFamily="2" charset="-122"/>
                <a:sym typeface="Symbol" panose="05050102010706020507" pitchFamily="18" charset="2"/>
              </a:rPr>
              <a:t>或</a:t>
            </a:r>
            <a:r>
              <a:rPr lang="en-US" altLang="zh-CN" sz="2400" smtClean="0">
                <a:ea typeface="宋体" panose="02010600030101010101" pitchFamily="2" charset="-122"/>
                <a:sym typeface="Symbol" panose="05050102010706020507" pitchFamily="18" charset="2"/>
              </a:rPr>
              <a:t>t</a:t>
            </a:r>
            <a:r>
              <a:rPr lang="zh-CN" altLang="en-US" sz="2400" smtClean="0">
                <a:ea typeface="宋体" panose="02010600030101010101" pitchFamily="2" charset="-122"/>
                <a:sym typeface="Symbol" panose="05050102010706020507" pitchFamily="18" charset="2"/>
              </a:rPr>
              <a:t>为正数，   最后一行。</a:t>
            </a:r>
          </a:p>
          <a:p>
            <a:pPr>
              <a:lnSpc>
                <a:spcPct val="90000"/>
              </a:lnSpc>
              <a:buFontTx/>
              <a:buNone/>
            </a:pPr>
            <a:r>
              <a:rPr lang="zh-CN" altLang="en-US" sz="2400" smtClean="0">
                <a:ea typeface="宋体" panose="02010600030101010101" pitchFamily="2" charset="-122"/>
                <a:sym typeface="Symbol" panose="05050102010706020507" pitchFamily="18" charset="2"/>
              </a:rPr>
              <a:t>     这组关于</a:t>
            </a:r>
            <a:r>
              <a:rPr lang="en-US" altLang="zh-CN" sz="2400" smtClean="0">
                <a:ea typeface="宋体" panose="02010600030101010101" pitchFamily="2" charset="-122"/>
                <a:sym typeface="Symbol" panose="05050102010706020507" pitchFamily="18" charset="2"/>
              </a:rPr>
              <a:t>W</a:t>
            </a:r>
            <a:r>
              <a:rPr lang="en-US" altLang="zh-CN" sz="2400" baseline="-30000" smtClean="0">
                <a:ea typeface="宋体" panose="02010600030101010101" pitchFamily="2" charset="-122"/>
                <a:sym typeface="Symbol" panose="05050102010706020507" pitchFamily="18" charset="2"/>
              </a:rPr>
              <a:t>1</a:t>
            </a:r>
            <a:r>
              <a:rPr lang="en-US" altLang="zh-CN" sz="2400" smtClean="0">
                <a:ea typeface="宋体" panose="02010600030101010101" pitchFamily="2" charset="-122"/>
                <a:sym typeface="Symbol" panose="05050102010706020507" pitchFamily="18" charset="2"/>
              </a:rPr>
              <a:t> ，W</a:t>
            </a:r>
            <a:r>
              <a:rPr lang="en-US" altLang="zh-CN" sz="2400" baseline="-30000" smtClean="0">
                <a:ea typeface="宋体" panose="02010600030101010101" pitchFamily="2" charset="-122"/>
                <a:sym typeface="Symbol" panose="05050102010706020507" pitchFamily="18" charset="2"/>
              </a:rPr>
              <a:t>2</a:t>
            </a:r>
            <a:r>
              <a:rPr lang="zh-CN" altLang="en-US" sz="2400" smtClean="0">
                <a:ea typeface="宋体" panose="02010600030101010101" pitchFamily="2" charset="-122"/>
                <a:sym typeface="Symbol" panose="05050102010706020507" pitchFamily="18" charset="2"/>
              </a:rPr>
              <a:t>和 </a:t>
            </a:r>
            <a:r>
              <a:rPr lang="en-US" altLang="zh-CN" sz="2400" smtClean="0">
                <a:ea typeface="宋体" panose="02010600030101010101" pitchFamily="2" charset="-122"/>
                <a:sym typeface="Symbol" panose="05050102010706020507" pitchFamily="18" charset="2"/>
              </a:rPr>
              <a:t>t </a:t>
            </a:r>
            <a:r>
              <a:rPr lang="zh-CN" altLang="en-US" sz="2400" smtClean="0">
                <a:ea typeface="宋体" panose="02010600030101010101" pitchFamily="2" charset="-122"/>
                <a:sym typeface="Symbol" panose="05050102010706020507" pitchFamily="18" charset="2"/>
              </a:rPr>
              <a:t>的不等式方程组没有解，这就证明了感知机不能解决异或问题。 </a:t>
            </a:r>
          </a:p>
          <a:p>
            <a:pPr>
              <a:lnSpc>
                <a:spcPct val="90000"/>
              </a:lnSpc>
              <a:buFont typeface="Wingdings" panose="05000000000000000000" pitchFamily="2" charset="2"/>
              <a:buChar char="•"/>
            </a:pPr>
            <a:r>
              <a:rPr lang="zh-CN" altLang="en-US" sz="2400" smtClean="0">
                <a:ea typeface="宋体" panose="02010600030101010101" pitchFamily="2" charset="-122"/>
                <a:sym typeface="Symbol" panose="05050102010706020507" pitchFamily="18" charset="2"/>
              </a:rPr>
              <a:t>待识别的类别不是线性可分，这是异或问题不能用感知机来解决的原因 </a:t>
            </a:r>
            <a:endParaRPr lang="zh-CN" altLang="zh-CN" sz="2400" smtClean="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2059994808"/>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z="4000" smtClean="0">
                <a:latin typeface="黑体" panose="02010609060101010101" pitchFamily="49" charset="-122"/>
                <a:ea typeface="黑体" panose="02010609060101010101" pitchFamily="49" charset="-122"/>
              </a:rPr>
              <a:t>感知机</a:t>
            </a:r>
            <a:endParaRPr lang="en-US" altLang="zh-CN" sz="4000" smtClean="0">
              <a:latin typeface="黑体" panose="02010609060101010101" pitchFamily="49" charset="-122"/>
              <a:ea typeface="黑体" panose="02010609060101010101" pitchFamily="49" charset="-122"/>
            </a:endParaRPr>
          </a:p>
        </p:txBody>
      </p:sp>
      <p:sp>
        <p:nvSpPr>
          <p:cNvPr id="89091" name="Rectangle 3"/>
          <p:cNvSpPr>
            <a:spLocks noGrp="1" noChangeArrowheads="1"/>
          </p:cNvSpPr>
          <p:nvPr>
            <p:ph type="body" sz="half" idx="1"/>
          </p:nvPr>
        </p:nvSpPr>
        <p:spPr>
          <a:xfrm>
            <a:off x="755650" y="2017713"/>
            <a:ext cx="4237038" cy="4114800"/>
          </a:xfrm>
        </p:spPr>
        <p:txBody>
          <a:bodyPr/>
          <a:lstStyle/>
          <a:p>
            <a:r>
              <a:rPr lang="zh-CN" altLang="en-US" sz="2400" smtClean="0">
                <a:ea typeface="宋体" panose="02010600030101010101" pitchFamily="2" charset="-122"/>
                <a:sym typeface="Symbol" panose="05050102010706020507" pitchFamily="18" charset="2"/>
              </a:rPr>
              <a:t>加一个隐层 </a:t>
            </a:r>
            <a:endParaRPr lang="en-US" altLang="zh-CN" sz="2400" smtClean="0">
              <a:ea typeface="宋体" panose="02010600030101010101" pitchFamily="2" charset="-122"/>
              <a:sym typeface="Symbol" panose="05050102010706020507" pitchFamily="18" charset="2"/>
            </a:endParaRPr>
          </a:p>
          <a:p>
            <a:r>
              <a:rPr lang="zh-CN" altLang="en-US" sz="2400" smtClean="0">
                <a:ea typeface="宋体" panose="02010600030101010101" pitchFamily="2" charset="-122"/>
                <a:sym typeface="Symbol" panose="05050102010706020507" pitchFamily="18" charset="2"/>
              </a:rPr>
              <a:t>取权值（</a:t>
            </a:r>
            <a:r>
              <a:rPr lang="en-US" altLang="zh-CN" sz="2400" smtClean="0">
                <a:ea typeface="宋体" panose="02010600030101010101" pitchFamily="2" charset="-122"/>
                <a:sym typeface="Symbol" panose="05050102010706020507" pitchFamily="18" charset="2"/>
              </a:rPr>
              <a:t>w1,w2,…,w5)</a:t>
            </a:r>
            <a:r>
              <a:rPr lang="zh-CN" altLang="en-US" sz="2400" smtClean="0">
                <a:ea typeface="宋体" panose="02010600030101010101" pitchFamily="2" charset="-122"/>
                <a:sym typeface="Symbol" panose="05050102010706020507" pitchFamily="18" charset="2"/>
              </a:rPr>
              <a:t>为</a:t>
            </a:r>
            <a:r>
              <a:rPr lang="en-US" altLang="zh-CN" sz="2400" smtClean="0">
                <a:ea typeface="宋体" panose="02010600030101010101" pitchFamily="2" charset="-122"/>
                <a:sym typeface="Symbol" panose="05050102010706020507" pitchFamily="18" charset="2"/>
              </a:rPr>
              <a:t>(0.3,0.3,1,1,-2)</a:t>
            </a:r>
          </a:p>
          <a:p>
            <a:r>
              <a:rPr lang="en-US" altLang="zh-CN" sz="2400" smtClean="0">
                <a:ea typeface="宋体" panose="02010600030101010101" pitchFamily="2" charset="-122"/>
                <a:sym typeface="Symbol" panose="05050102010706020507" pitchFamily="18" charset="2"/>
              </a:rPr>
              <a:t>y=f(x1 ·w3+x2 ·w4+z ·w5)</a:t>
            </a:r>
          </a:p>
          <a:p>
            <a:r>
              <a:rPr lang="en-US" altLang="zh-CN" sz="2400" smtClean="0">
                <a:ea typeface="宋体" panose="02010600030101010101" pitchFamily="2" charset="-122"/>
                <a:sym typeface="Symbol" panose="05050102010706020507" pitchFamily="18" charset="2"/>
              </a:rPr>
              <a:t>Z</a:t>
            </a:r>
            <a:r>
              <a:rPr lang="zh-CN" altLang="en-US" sz="2400" smtClean="0">
                <a:ea typeface="宋体" panose="02010600030101010101" pitchFamily="2" charset="-122"/>
                <a:sym typeface="Symbol" panose="05050102010706020507" pitchFamily="18" charset="2"/>
              </a:rPr>
              <a:t>为隐节点</a:t>
            </a:r>
            <a:r>
              <a:rPr lang="en-US" altLang="zh-CN" sz="2400" smtClean="0">
                <a:ea typeface="宋体" panose="02010600030101010101" pitchFamily="2" charset="-122"/>
                <a:sym typeface="Symbol" panose="05050102010706020507" pitchFamily="18" charset="2"/>
              </a:rPr>
              <a:t>N</a:t>
            </a:r>
            <a:r>
              <a:rPr lang="en-US" altLang="zh-CN" sz="2400" baseline="-25000" smtClean="0">
                <a:ea typeface="宋体" panose="02010600030101010101" pitchFamily="2" charset="-122"/>
                <a:sym typeface="Symbol" panose="05050102010706020507" pitchFamily="18" charset="2"/>
              </a:rPr>
              <a:t>h</a:t>
            </a:r>
            <a:r>
              <a:rPr lang="zh-CN" altLang="en-US" sz="2400" smtClean="0">
                <a:ea typeface="宋体" panose="02010600030101010101" pitchFamily="2" charset="-122"/>
                <a:sym typeface="Symbol" panose="05050102010706020507" pitchFamily="18" charset="2"/>
              </a:rPr>
              <a:t>的输出</a:t>
            </a:r>
            <a:r>
              <a:rPr lang="en-US" altLang="zh-CN" sz="2400" smtClean="0">
                <a:ea typeface="宋体" panose="02010600030101010101" pitchFamily="2" charset="-122"/>
                <a:sym typeface="Symbol" panose="05050102010706020507" pitchFamily="18" charset="2"/>
              </a:rPr>
              <a:t>z=f((x1 ·w1+x2 ·w2)</a:t>
            </a:r>
          </a:p>
          <a:p>
            <a:r>
              <a:rPr lang="en-US" altLang="zh-CN" sz="2400" smtClean="0"/>
              <a:t>θ </a:t>
            </a:r>
            <a:r>
              <a:rPr lang="zh-CN" altLang="en-US" sz="2400" smtClean="0"/>
              <a:t>均为</a:t>
            </a:r>
            <a:r>
              <a:rPr lang="en-US" altLang="zh-CN" sz="2400" smtClean="0"/>
              <a:t>0.5.</a:t>
            </a:r>
            <a:r>
              <a:rPr lang="en-US" altLang="zh-CN" sz="2400" smtClean="0">
                <a:ea typeface="宋体" panose="02010600030101010101" pitchFamily="2" charset="-122"/>
                <a:sym typeface="Symbol" panose="05050102010706020507" pitchFamily="18" charset="2"/>
              </a:rPr>
              <a:t> </a:t>
            </a:r>
          </a:p>
          <a:p>
            <a:endParaRPr lang="zh-CN" altLang="en-US" sz="2000" smtClean="0">
              <a:ea typeface="宋体" panose="02010600030101010101" pitchFamily="2" charset="-122"/>
              <a:sym typeface="Symbol" panose="05050102010706020507" pitchFamily="18" charset="2"/>
            </a:endParaRPr>
          </a:p>
          <a:p>
            <a:pPr algn="just"/>
            <a:endParaRPr lang="zh-CN" altLang="en-US" sz="2000" smtClean="0">
              <a:latin typeface="宋体" panose="02010600030101010101" pitchFamily="2" charset="-122"/>
              <a:ea typeface="宋体" panose="02010600030101010101" pitchFamily="2" charset="-122"/>
              <a:sym typeface="Symbol" panose="05050102010706020507" pitchFamily="18" charset="2"/>
            </a:endParaRPr>
          </a:p>
        </p:txBody>
      </p:sp>
      <p:sp>
        <p:nvSpPr>
          <p:cNvPr id="89092" name="Text Box 48"/>
          <p:cNvSpPr txBox="1">
            <a:spLocks noChangeArrowheads="1"/>
          </p:cNvSpPr>
          <p:nvPr/>
        </p:nvSpPr>
        <p:spPr bwMode="auto">
          <a:xfrm>
            <a:off x="6372225" y="4724400"/>
            <a:ext cx="503238"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a:latin typeface="Calibri" panose="020F0502020204030204" pitchFamily="34" charset="0"/>
                <a:ea typeface="宋体" panose="02010600030101010101" pitchFamily="2" charset="-122"/>
              </a:rPr>
              <a:t>W</a:t>
            </a:r>
            <a:r>
              <a:rPr lang="en-US" altLang="zh-CN" sz="1600" baseline="-25000">
                <a:latin typeface="Calibri" panose="020F0502020204030204" pitchFamily="34" charset="0"/>
                <a:ea typeface="宋体" panose="02010600030101010101" pitchFamily="2" charset="-122"/>
              </a:rPr>
              <a:t>1</a:t>
            </a:r>
            <a:endParaRPr lang="zh-CN" altLang="zh-CN" sz="2400">
              <a:latin typeface="Tahoma" panose="020B0604030504040204" pitchFamily="34" charset="0"/>
              <a:ea typeface="宋体" panose="02010600030101010101" pitchFamily="2" charset="-122"/>
            </a:endParaRPr>
          </a:p>
        </p:txBody>
      </p:sp>
      <p:grpSp>
        <p:nvGrpSpPr>
          <p:cNvPr id="89093" name="组合 56"/>
          <p:cNvGrpSpPr>
            <a:grpSpLocks/>
          </p:cNvGrpSpPr>
          <p:nvPr/>
        </p:nvGrpSpPr>
        <p:grpSpPr bwMode="auto">
          <a:xfrm>
            <a:off x="5037138" y="1808163"/>
            <a:ext cx="3711575" cy="4284662"/>
            <a:chOff x="5036802" y="1808820"/>
            <a:chExt cx="3711660" cy="4284476"/>
          </a:xfrm>
        </p:grpSpPr>
        <p:grpSp>
          <p:nvGrpSpPr>
            <p:cNvPr id="89094" name="组合 52"/>
            <p:cNvGrpSpPr>
              <a:grpSpLocks/>
            </p:cNvGrpSpPr>
            <p:nvPr/>
          </p:nvGrpSpPr>
          <p:grpSpPr bwMode="auto">
            <a:xfrm>
              <a:off x="5036802" y="1808820"/>
              <a:ext cx="3711660" cy="4284476"/>
              <a:chOff x="5036802" y="1808820"/>
              <a:chExt cx="3711660" cy="4284476"/>
            </a:xfrm>
          </p:grpSpPr>
          <p:grpSp>
            <p:nvGrpSpPr>
              <p:cNvPr id="89096" name="Group 23"/>
              <p:cNvGrpSpPr>
                <a:grpSpLocks/>
              </p:cNvGrpSpPr>
              <p:nvPr/>
            </p:nvGrpSpPr>
            <p:grpSpPr bwMode="auto">
              <a:xfrm>
                <a:off x="5036802" y="1808820"/>
                <a:ext cx="3711660" cy="4284476"/>
                <a:chOff x="2524" y="1180"/>
                <a:chExt cx="2596" cy="2380"/>
              </a:xfrm>
            </p:grpSpPr>
            <p:sp>
              <p:nvSpPr>
                <p:cNvPr id="89098" name="Oval 24"/>
                <p:cNvSpPr>
                  <a:spLocks noChangeArrowheads="1"/>
                </p:cNvSpPr>
                <p:nvPr/>
              </p:nvSpPr>
              <p:spPr bwMode="auto">
                <a:xfrm>
                  <a:off x="3600" y="23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9099" name="Group 25"/>
                <p:cNvGrpSpPr>
                  <a:grpSpLocks/>
                </p:cNvGrpSpPr>
                <p:nvPr/>
              </p:nvGrpSpPr>
              <p:grpSpPr bwMode="auto">
                <a:xfrm>
                  <a:off x="2524" y="1180"/>
                  <a:ext cx="2596" cy="2380"/>
                  <a:chOff x="2524" y="1180"/>
                  <a:chExt cx="2596" cy="2380"/>
                </a:xfrm>
              </p:grpSpPr>
              <p:sp>
                <p:nvSpPr>
                  <p:cNvPr id="89100" name="Text Box 26"/>
                  <p:cNvSpPr txBox="1">
                    <a:spLocks noChangeArrowheads="1"/>
                  </p:cNvSpPr>
                  <p:nvPr/>
                </p:nvSpPr>
                <p:spPr bwMode="auto">
                  <a:xfrm>
                    <a:off x="3996" y="2822"/>
                    <a:ext cx="465" cy="2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01" name="Text Box 27"/>
                  <p:cNvSpPr txBox="1">
                    <a:spLocks noChangeArrowheads="1"/>
                  </p:cNvSpPr>
                  <p:nvPr/>
                </p:nvSpPr>
                <p:spPr bwMode="auto">
                  <a:xfrm>
                    <a:off x="3420" y="193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5</a:t>
                    </a:r>
                    <a:endParaRPr lang="zh-CN" altLang="zh-CN" sz="1800">
                      <a:latin typeface="Tahoma" panose="020B0604030504040204" pitchFamily="34" charset="0"/>
                      <a:ea typeface="宋体" panose="02010600030101010101" pitchFamily="2" charset="-122"/>
                    </a:endParaRPr>
                  </a:p>
                </p:txBody>
              </p:sp>
              <p:sp>
                <p:nvSpPr>
                  <p:cNvPr id="89102" name="Oval 28"/>
                  <p:cNvSpPr>
                    <a:spLocks noChangeArrowheads="1"/>
                  </p:cNvSpPr>
                  <p:nvPr/>
                </p:nvSpPr>
                <p:spPr bwMode="auto">
                  <a:xfrm>
                    <a:off x="290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3" name="Oval 29"/>
                  <p:cNvSpPr>
                    <a:spLocks noChangeArrowheads="1"/>
                  </p:cNvSpPr>
                  <p:nvPr/>
                </p:nvSpPr>
                <p:spPr bwMode="auto">
                  <a:xfrm>
                    <a:off x="429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4" name="Oval 30"/>
                  <p:cNvSpPr>
                    <a:spLocks noChangeArrowheads="1"/>
                  </p:cNvSpPr>
                  <p:nvPr/>
                </p:nvSpPr>
                <p:spPr bwMode="auto">
                  <a:xfrm>
                    <a:off x="3600" y="14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cxnSp>
                <p:nvCxnSpPr>
                  <p:cNvPr id="89105" name="AutoShape 31"/>
                  <p:cNvCxnSpPr>
                    <a:cxnSpLocks noChangeShapeType="1"/>
                  </p:cNvCxnSpPr>
                  <p:nvPr/>
                </p:nvCxnSpPr>
                <p:spPr bwMode="auto">
                  <a:xfrm flipV="1">
                    <a:off x="30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6" name="AutoShape 32"/>
                  <p:cNvCxnSpPr>
                    <a:cxnSpLocks noChangeShapeType="1"/>
                  </p:cNvCxnSpPr>
                  <p:nvPr/>
                </p:nvCxnSpPr>
                <p:spPr bwMode="auto">
                  <a:xfrm flipV="1">
                    <a:off x="44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7" name="AutoShape 33"/>
                  <p:cNvCxnSpPr>
                    <a:cxnSpLocks noChangeShapeType="1"/>
                  </p:cNvCxnSpPr>
                  <p:nvPr/>
                </p:nvCxnSpPr>
                <p:spPr bwMode="auto">
                  <a:xfrm flipV="1">
                    <a:off x="3180" y="2550"/>
                    <a:ext cx="420" cy="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8" name="AutoShape 34"/>
                  <p:cNvCxnSpPr>
                    <a:cxnSpLocks noChangeShapeType="1"/>
                    <a:stCxn id="89103" idx="1"/>
                  </p:cNvCxnSpPr>
                  <p:nvPr/>
                </p:nvCxnSpPr>
                <p:spPr bwMode="auto">
                  <a:xfrm flipH="1" flipV="1">
                    <a:off x="3880" y="2550"/>
                    <a:ext cx="451" cy="46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9" name="AutoShape 35"/>
                  <p:cNvCxnSpPr>
                    <a:cxnSpLocks noChangeShapeType="1"/>
                  </p:cNvCxnSpPr>
                  <p:nvPr/>
                </p:nvCxnSpPr>
                <p:spPr bwMode="auto">
                  <a:xfrm flipV="1">
                    <a:off x="3020" y="1640"/>
                    <a:ext cx="57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0" name="AutoShape 36"/>
                  <p:cNvCxnSpPr>
                    <a:cxnSpLocks noChangeShapeType="1"/>
                  </p:cNvCxnSpPr>
                  <p:nvPr/>
                </p:nvCxnSpPr>
                <p:spPr bwMode="auto">
                  <a:xfrm flipH="1" flipV="1">
                    <a:off x="3880" y="1640"/>
                    <a:ext cx="55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1" name="AutoShape 37"/>
                  <p:cNvCxnSpPr>
                    <a:cxnSpLocks noChangeShapeType="1"/>
                  </p:cNvCxnSpPr>
                  <p:nvPr/>
                </p:nvCxnSpPr>
                <p:spPr bwMode="auto">
                  <a:xfrm flipV="1">
                    <a:off x="3730" y="1180"/>
                    <a:ext cx="0" cy="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9112" name="Text Box 38"/>
                  <p:cNvSpPr txBox="1">
                    <a:spLocks noChangeArrowheads="1"/>
                  </p:cNvSpPr>
                  <p:nvPr/>
                </p:nvSpPr>
                <p:spPr bwMode="auto">
                  <a:xfrm>
                    <a:off x="3408" y="1200"/>
                    <a:ext cx="278"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y</a:t>
                    </a:r>
                    <a:endParaRPr lang="zh-CN" altLang="zh-CN" sz="1800">
                      <a:latin typeface="Tahoma" panose="020B0604030504040204" pitchFamily="34" charset="0"/>
                      <a:ea typeface="宋体" panose="02010600030101010101" pitchFamily="2" charset="-122"/>
                    </a:endParaRPr>
                  </a:p>
                </p:txBody>
              </p:sp>
              <p:sp>
                <p:nvSpPr>
                  <p:cNvPr id="89113" name="Text Box 39"/>
                  <p:cNvSpPr txBox="1">
                    <a:spLocks noChangeArrowheads="1"/>
                  </p:cNvSpPr>
                  <p:nvPr/>
                </p:nvSpPr>
                <p:spPr bwMode="auto">
                  <a:xfrm>
                    <a:off x="2652" y="3280"/>
                    <a:ext cx="323"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1</a:t>
                    </a:r>
                    <a:endParaRPr lang="zh-CN" altLang="zh-CN" sz="1800">
                      <a:latin typeface="Tahoma" panose="020B0604030504040204" pitchFamily="34" charset="0"/>
                      <a:ea typeface="宋体" panose="02010600030101010101" pitchFamily="2" charset="-122"/>
                    </a:endParaRPr>
                  </a:p>
                </p:txBody>
              </p:sp>
              <p:sp>
                <p:nvSpPr>
                  <p:cNvPr id="89114" name="Text Box 40"/>
                  <p:cNvSpPr txBox="1">
                    <a:spLocks noChangeArrowheads="1"/>
                  </p:cNvSpPr>
                  <p:nvPr/>
                </p:nvSpPr>
                <p:spPr bwMode="auto">
                  <a:xfrm>
                    <a:off x="4062" y="3280"/>
                    <a:ext cx="333"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15" name="Text Box 41"/>
                  <p:cNvSpPr txBox="1">
                    <a:spLocks noChangeArrowheads="1"/>
                  </p:cNvSpPr>
                  <p:nvPr/>
                </p:nvSpPr>
                <p:spPr bwMode="auto">
                  <a:xfrm>
                    <a:off x="2524" y="3000"/>
                    <a:ext cx="353" cy="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11</a:t>
                    </a:r>
                    <a:endParaRPr lang="zh-CN" altLang="zh-CN" sz="1800">
                      <a:latin typeface="Tahoma" panose="020B0604030504040204" pitchFamily="34" charset="0"/>
                      <a:ea typeface="宋体" panose="02010600030101010101" pitchFamily="2" charset="-122"/>
                    </a:endParaRPr>
                  </a:p>
                </p:txBody>
              </p:sp>
              <p:sp>
                <p:nvSpPr>
                  <p:cNvPr id="89116" name="Text Box 42"/>
                  <p:cNvSpPr txBox="1">
                    <a:spLocks noChangeArrowheads="1"/>
                  </p:cNvSpPr>
                  <p:nvPr/>
                </p:nvSpPr>
                <p:spPr bwMode="auto">
                  <a:xfrm>
                    <a:off x="4570" y="28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12</a:t>
                    </a:r>
                    <a:endParaRPr lang="zh-CN" altLang="zh-CN" sz="1800">
                      <a:latin typeface="Tahoma" panose="020B0604030504040204" pitchFamily="34" charset="0"/>
                      <a:ea typeface="宋体" panose="02010600030101010101" pitchFamily="2" charset="-122"/>
                    </a:endParaRPr>
                  </a:p>
                </p:txBody>
              </p:sp>
              <p:sp>
                <p:nvSpPr>
                  <p:cNvPr id="89117" name="Text Box 43"/>
                  <p:cNvSpPr txBox="1">
                    <a:spLocks noChangeArrowheads="1"/>
                  </p:cNvSpPr>
                  <p:nvPr/>
                </p:nvSpPr>
                <p:spPr bwMode="auto">
                  <a:xfrm>
                    <a:off x="4090" y="13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O</a:t>
                    </a:r>
                    <a:endParaRPr lang="zh-CN" altLang="zh-CN" sz="1800">
                      <a:latin typeface="Tahoma" panose="020B0604030504040204" pitchFamily="34" charset="0"/>
                      <a:ea typeface="宋体" panose="02010600030101010101" pitchFamily="2" charset="-122"/>
                    </a:endParaRPr>
                  </a:p>
                </p:txBody>
              </p:sp>
              <p:sp>
                <p:nvSpPr>
                  <p:cNvPr id="89118" name="Text Box 44"/>
                  <p:cNvSpPr txBox="1">
                    <a:spLocks noChangeArrowheads="1"/>
                  </p:cNvSpPr>
                  <p:nvPr/>
                </p:nvSpPr>
                <p:spPr bwMode="auto">
                  <a:xfrm>
                    <a:off x="2700" y="201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3</a:t>
                    </a:r>
                    <a:endParaRPr lang="zh-CN" altLang="zh-CN" sz="1800">
                      <a:latin typeface="Tahoma" panose="020B0604030504040204" pitchFamily="34" charset="0"/>
                      <a:ea typeface="宋体" panose="02010600030101010101" pitchFamily="2" charset="-122"/>
                    </a:endParaRPr>
                  </a:p>
                </p:txBody>
              </p:sp>
              <p:sp>
                <p:nvSpPr>
                  <p:cNvPr id="89119" name="Text Box 45"/>
                  <p:cNvSpPr txBox="1">
                    <a:spLocks noChangeArrowheads="1"/>
                  </p:cNvSpPr>
                  <p:nvPr/>
                </p:nvSpPr>
                <p:spPr bwMode="auto">
                  <a:xfrm>
                    <a:off x="4290" y="212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4</a:t>
                    </a:r>
                    <a:endParaRPr lang="zh-CN" altLang="zh-CN" sz="1800">
                      <a:latin typeface="Tahoma" panose="020B0604030504040204" pitchFamily="34" charset="0"/>
                      <a:ea typeface="宋体" panose="02010600030101010101" pitchFamily="2" charset="-122"/>
                    </a:endParaRPr>
                  </a:p>
                </p:txBody>
              </p:sp>
            </p:grpSp>
          </p:grpSp>
          <p:cxnSp>
            <p:nvCxnSpPr>
              <p:cNvPr id="89097" name="AutoShape 46"/>
              <p:cNvCxnSpPr>
                <a:cxnSpLocks noChangeShapeType="1"/>
                <a:endCxn id="89104" idx="4"/>
              </p:cNvCxnSpPr>
              <p:nvPr/>
            </p:nvCxnSpPr>
            <p:spPr bwMode="auto">
              <a:xfrm flipH="1" flipV="1">
                <a:off x="6775393" y="2816932"/>
                <a:ext cx="28855" cy="109047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89095" name="Text Box 49"/>
            <p:cNvSpPr txBox="1">
              <a:spLocks noChangeArrowheads="1"/>
            </p:cNvSpPr>
            <p:nvPr/>
          </p:nvSpPr>
          <p:spPr bwMode="auto">
            <a:xfrm>
              <a:off x="6588224" y="4509120"/>
              <a:ext cx="55565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a:latin typeface="Calibri" panose="020F0502020204030204" pitchFamily="34" charset="0"/>
                  <a:ea typeface="宋体" panose="02010600030101010101" pitchFamily="2" charset="-122"/>
                </a:rPr>
                <a:t>N</a:t>
              </a:r>
              <a:r>
                <a:rPr lang="en-US" altLang="zh-CN" sz="1600" baseline="-25000">
                  <a:latin typeface="Calibri" panose="020F0502020204030204" pitchFamily="34" charset="0"/>
                  <a:ea typeface="宋体" panose="02010600030101010101" pitchFamily="2" charset="-122"/>
                </a:rPr>
                <a:t>h</a:t>
              </a:r>
              <a:endParaRPr lang="zh-CN" altLang="zh-CN" sz="160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3220303969"/>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两个专业方向</a:t>
            </a:r>
          </a:p>
        </p:txBody>
      </p:sp>
      <p:sp>
        <p:nvSpPr>
          <p:cNvPr id="11267" name="内容占位符 2"/>
          <p:cNvSpPr>
            <a:spLocks noGrp="1"/>
          </p:cNvSpPr>
          <p:nvPr>
            <p:ph idx="1"/>
          </p:nvPr>
        </p:nvSpPr>
        <p:spPr>
          <a:xfrm>
            <a:off x="684213" y="2017713"/>
            <a:ext cx="8270875" cy="4764087"/>
          </a:xfrm>
        </p:spPr>
        <p:txBody>
          <a:bodyPr/>
          <a:lstStyle/>
          <a:p>
            <a:r>
              <a:rPr lang="zh-CN" altLang="zh-CN" smtClean="0">
                <a:solidFill>
                  <a:srgbClr val="FF0000"/>
                </a:solidFill>
              </a:rPr>
              <a:t>计算机科学方向</a:t>
            </a:r>
            <a:r>
              <a:rPr lang="zh-CN" altLang="zh-CN" smtClean="0"/>
              <a:t>要求</a:t>
            </a:r>
            <a:r>
              <a:rPr lang="zh-CN" altLang="zh-CN" smtClean="0">
                <a:solidFill>
                  <a:srgbClr val="0070C0"/>
                </a:solidFill>
              </a:rPr>
              <a:t>掌握</a:t>
            </a:r>
            <a:r>
              <a:rPr lang="zh-CN" altLang="zh-CN" smtClean="0"/>
              <a:t>求解计算问题的有效方法，</a:t>
            </a:r>
            <a:r>
              <a:rPr lang="zh-CN" altLang="zh-CN" smtClean="0">
                <a:solidFill>
                  <a:srgbClr val="0070C0"/>
                </a:solidFill>
              </a:rPr>
              <a:t>构建</a:t>
            </a:r>
            <a:r>
              <a:rPr lang="zh-CN" altLang="zh-CN" smtClean="0"/>
              <a:t>使用计算机的新方法和</a:t>
            </a:r>
            <a:r>
              <a:rPr lang="zh-CN" altLang="zh-CN" smtClean="0">
                <a:solidFill>
                  <a:srgbClr val="0070C0"/>
                </a:solidFill>
              </a:rPr>
              <a:t>设计</a:t>
            </a:r>
            <a:r>
              <a:rPr lang="zh-CN" altLang="zh-CN" smtClean="0"/>
              <a:t>实现软件的技能。</a:t>
            </a:r>
            <a:endParaRPr lang="en-US" altLang="zh-CN" smtClean="0"/>
          </a:p>
          <a:p>
            <a:endParaRPr lang="en-US" altLang="zh-CN" smtClean="0">
              <a:solidFill>
                <a:srgbClr val="FF0000"/>
              </a:solidFill>
            </a:endParaRPr>
          </a:p>
          <a:p>
            <a:r>
              <a:rPr lang="zh-CN" altLang="zh-CN" smtClean="0">
                <a:solidFill>
                  <a:srgbClr val="FF0000"/>
                </a:solidFill>
              </a:rPr>
              <a:t>计算机工程方向</a:t>
            </a:r>
            <a:r>
              <a:rPr lang="zh-CN" altLang="zh-CN" smtClean="0"/>
              <a:t>要求致力于</a:t>
            </a:r>
            <a:r>
              <a:rPr lang="zh-CN" altLang="zh-CN" smtClean="0">
                <a:solidFill>
                  <a:srgbClr val="0070C0"/>
                </a:solidFill>
              </a:rPr>
              <a:t>设计和构建</a:t>
            </a:r>
            <a:r>
              <a:rPr lang="zh-CN" altLang="zh-CN" smtClean="0"/>
              <a:t>计算机系统和基于计算机的系统，包括硬件、软件、通信以及它们之间的交互。</a:t>
            </a:r>
            <a:endParaRPr lang="zh-CN" altLang="en-US" smtClean="0"/>
          </a:p>
        </p:txBody>
      </p:sp>
      <p:sp>
        <p:nvSpPr>
          <p:cNvPr id="112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FE794D-6243-4677-8EB4-40B104E24CC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smtClean="0"/>
          </a:p>
        </p:txBody>
      </p:sp>
      <p:sp>
        <p:nvSpPr>
          <p:cNvPr id="59395" name="内容占位符 2"/>
          <p:cNvSpPr>
            <a:spLocks noGrp="1"/>
          </p:cNvSpPr>
          <p:nvPr>
            <p:ph idx="1"/>
          </p:nvPr>
        </p:nvSpPr>
        <p:spPr>
          <a:xfrm>
            <a:off x="539750" y="2017713"/>
            <a:ext cx="8415338" cy="4764087"/>
          </a:xfrm>
        </p:spPr>
        <p:txBody>
          <a:bodyPr/>
          <a:lstStyle/>
          <a:p>
            <a:r>
              <a:rPr lang="zh-CN" altLang="en-US" dirty="0" smtClean="0">
                <a:latin typeface="宋体" panose="02010600030101010101" pitchFamily="2" charset="-122"/>
              </a:rPr>
              <a:t>第二次浪潮</a:t>
            </a:r>
            <a:r>
              <a:rPr lang="zh-CN" altLang="en-US" dirty="0" smtClean="0"/>
              <a:t> （</a:t>
            </a:r>
            <a:r>
              <a:rPr lang="en-US" altLang="zh-CN" dirty="0" smtClean="0"/>
              <a:t>80</a:t>
            </a:r>
            <a:r>
              <a:rPr lang="zh-CN" altLang="en-US" dirty="0" smtClean="0"/>
              <a:t>年代）</a:t>
            </a:r>
            <a:endParaRPr lang="en-US" altLang="zh-CN" dirty="0" smtClean="0"/>
          </a:p>
          <a:p>
            <a:pPr lvl="1" algn="just">
              <a:spcBef>
                <a:spcPts val="1200"/>
              </a:spcBef>
              <a:buClr>
                <a:srgbClr val="FF9900"/>
              </a:buClr>
              <a:buFont typeface="Wingdings" panose="05000000000000000000" pitchFamily="2" charset="2"/>
              <a:buChar char="Ø"/>
            </a:pPr>
            <a:r>
              <a:rPr lang="zh-CN" altLang="en-US" dirty="0" smtClean="0"/>
              <a:t>1982年美国加州理工学院物理学家</a:t>
            </a:r>
            <a:r>
              <a:rPr lang="en-US" altLang="zh-CN" dirty="0" smtClean="0"/>
              <a:t>Hopfield</a:t>
            </a:r>
            <a:r>
              <a:rPr lang="zh-CN" altLang="en-US" dirty="0" smtClean="0"/>
              <a:t>提出了离散的神经网络模型</a:t>
            </a:r>
          </a:p>
          <a:p>
            <a:pPr lvl="1" algn="just">
              <a:spcBef>
                <a:spcPts val="1200"/>
              </a:spcBef>
              <a:buClr>
                <a:srgbClr val="FF9900"/>
              </a:buClr>
              <a:buFont typeface="Wingdings" panose="05000000000000000000" pitchFamily="2" charset="2"/>
              <a:buChar char="Ø"/>
            </a:pPr>
            <a:r>
              <a:rPr lang="zh-CN" altLang="en-US" dirty="0" smtClean="0"/>
              <a:t>1984年又提出了连续神经网络模型，可以用电子线路来仿真</a:t>
            </a:r>
          </a:p>
          <a:p>
            <a:pPr lvl="1" algn="just">
              <a:spcBef>
                <a:spcPts val="1200"/>
              </a:spcBef>
              <a:buClr>
                <a:srgbClr val="FF9900"/>
              </a:buClr>
              <a:buFont typeface="Wingdings" panose="05000000000000000000" pitchFamily="2" charset="2"/>
              <a:buChar char="Ø"/>
            </a:pPr>
            <a:r>
              <a:rPr lang="en-US" altLang="zh-CN" dirty="0" smtClean="0"/>
              <a:t>Hopfield</a:t>
            </a:r>
            <a:r>
              <a:rPr lang="zh-CN" altLang="en-US" dirty="0" smtClean="0"/>
              <a:t>网络可以解决最优化问题，最典型的例子就是“旅行商问题</a:t>
            </a:r>
            <a:r>
              <a:rPr lang="en-US" altLang="zh-CN" dirty="0" smtClean="0"/>
              <a:t>TSP”</a:t>
            </a:r>
          </a:p>
          <a:p>
            <a:pPr lvl="1" algn="just">
              <a:spcBef>
                <a:spcPts val="1200"/>
              </a:spcBef>
              <a:buClr>
                <a:srgbClr val="FF9900"/>
              </a:buClr>
              <a:buFont typeface="Wingdings" panose="05000000000000000000" pitchFamily="2" charset="2"/>
              <a:buChar char="Ø"/>
            </a:pPr>
            <a:r>
              <a:rPr lang="en-US" altLang="zh-CN" dirty="0" smtClean="0"/>
              <a:t>1986</a:t>
            </a:r>
            <a:r>
              <a:rPr lang="zh-CN" altLang="en-US" dirty="0" smtClean="0"/>
              <a:t>年</a:t>
            </a:r>
            <a:r>
              <a:rPr lang="en-US" altLang="zh-CN" dirty="0" err="1" smtClean="0"/>
              <a:t>Rumelhart</a:t>
            </a:r>
            <a:r>
              <a:rPr lang="zh-CN" altLang="en-US" dirty="0" smtClean="0"/>
              <a:t>发现</a:t>
            </a:r>
            <a:r>
              <a:rPr lang="en-US" altLang="zh-CN" dirty="0" smtClean="0"/>
              <a:t>BP</a:t>
            </a:r>
            <a:r>
              <a:rPr lang="zh-CN" altLang="en-US" dirty="0" smtClean="0"/>
              <a:t>算法，解决多层网的学习问题，感知机的研究重新兴起</a:t>
            </a:r>
            <a:endParaRPr lang="en-US" altLang="zh-CN" dirty="0" smtClean="0"/>
          </a:p>
          <a:p>
            <a:pPr marL="457200" lvl="1" indent="0" algn="just">
              <a:spcBef>
                <a:spcPts val="1200"/>
              </a:spcBef>
              <a:buClr>
                <a:srgbClr val="FF9900"/>
              </a:buClr>
              <a:buNone/>
            </a:pPr>
            <a:r>
              <a:rPr lang="zh-CN" altLang="en-US" dirty="0"/>
              <a:t>这段时期人工智能在数学模型方面取得众多</a:t>
            </a:r>
            <a:r>
              <a:rPr lang="zh-CN" altLang="en-US" dirty="0" smtClean="0"/>
              <a:t>突破。</a:t>
            </a:r>
          </a:p>
          <a:p>
            <a:endParaRPr lang="zh-CN" altLang="en-US" dirty="0" smtClean="0"/>
          </a:p>
        </p:txBody>
      </p:sp>
      <p:sp>
        <p:nvSpPr>
          <p:cNvPr id="593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A9A54A-F964-4912-B055-A7575D043EA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50</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395536" y="1967400"/>
            <a:ext cx="8497004" cy="4359423"/>
          </a:xfrm>
        </p:spPr>
        <p:txBody>
          <a:bodyPr/>
          <a:lstStyle/>
          <a:p>
            <a:r>
              <a:rPr lang="zh-CN" altLang="en-US" sz="2400" dirty="0" smtClean="0">
                <a:latin typeface="宋体" panose="02010600030101010101" pitchFamily="2" charset="-122"/>
              </a:rPr>
              <a:t>统计学习理论和支持向量机的兴起</a:t>
            </a:r>
            <a:r>
              <a:rPr lang="zh-CN" altLang="en-US" sz="2400" dirty="0" smtClean="0"/>
              <a:t> （</a:t>
            </a:r>
            <a:r>
              <a:rPr lang="en-US" altLang="zh-CN" sz="2400" dirty="0" smtClean="0"/>
              <a:t>90</a:t>
            </a:r>
            <a:r>
              <a:rPr lang="zh-CN" altLang="en-US" sz="2400" dirty="0" smtClean="0"/>
              <a:t>年代中后期）</a:t>
            </a:r>
            <a:endParaRPr lang="en-US" altLang="zh-CN" sz="2400" dirty="0" smtClean="0"/>
          </a:p>
          <a:p>
            <a:pPr lvl="1">
              <a:spcBef>
                <a:spcPct val="50000"/>
              </a:spcBef>
            </a:pPr>
            <a:r>
              <a:rPr lang="zh-CN" altLang="en-US" u="sng" dirty="0" smtClean="0">
                <a:solidFill>
                  <a:srgbClr val="FF0000"/>
                </a:solidFill>
                <a:ea typeface="楷体_GB2312" pitchFamily="49" charset="-122"/>
              </a:rPr>
              <a:t>统计学习理论</a:t>
            </a:r>
            <a:r>
              <a:rPr lang="zh-CN" altLang="en-US" dirty="0" smtClean="0"/>
              <a:t>：专门研究有限样本集情况下机器学习的统计规律及实现方法</a:t>
            </a:r>
            <a:endParaRPr lang="en-US" altLang="zh-CN" dirty="0" smtClean="0"/>
          </a:p>
          <a:p>
            <a:pPr lvl="1">
              <a:spcBef>
                <a:spcPct val="50000"/>
              </a:spcBef>
              <a:buFont typeface="Arial" panose="020B0604020202020204" pitchFamily="34" charset="0"/>
              <a:buChar char="•"/>
            </a:pPr>
            <a:r>
              <a:rPr lang="en-US" altLang="zh-CN" b="1" dirty="0" err="1" smtClean="0"/>
              <a:t>V</a:t>
            </a:r>
            <a:r>
              <a:rPr lang="en-US" altLang="zh-CN" dirty="0" err="1" smtClean="0"/>
              <a:t>apnik-</a:t>
            </a:r>
            <a:r>
              <a:rPr lang="en-US" altLang="zh-CN" b="1" dirty="0" err="1" smtClean="0"/>
              <a:t>C</a:t>
            </a:r>
            <a:r>
              <a:rPr lang="en-US" altLang="zh-CN" dirty="0" err="1" smtClean="0"/>
              <a:t>hervonenkis</a:t>
            </a:r>
            <a:r>
              <a:rPr lang="en-US" altLang="zh-CN" dirty="0" smtClean="0"/>
              <a:t>(VC)</a:t>
            </a:r>
            <a:r>
              <a:rPr lang="en-US" altLang="zh-CN" dirty="0"/>
              <a:t> </a:t>
            </a:r>
            <a:r>
              <a:rPr lang="zh-CN" altLang="en-US" dirty="0" smtClean="0"/>
              <a:t>的</a:t>
            </a:r>
            <a:r>
              <a:rPr lang="en-US" altLang="zh-CN" dirty="0" smtClean="0"/>
              <a:t>1995</a:t>
            </a:r>
            <a:r>
              <a:rPr lang="zh-CN" altLang="en-US" dirty="0" smtClean="0"/>
              <a:t>年提出</a:t>
            </a:r>
            <a:r>
              <a:rPr lang="en-US" altLang="zh-CN" dirty="0" smtClean="0"/>
              <a:t>SVM</a:t>
            </a:r>
            <a:r>
              <a:rPr lang="zh-CN" altLang="en-US" dirty="0" smtClean="0"/>
              <a:t>方法掀起了机器学习领域的一场革命，成为模式识别、计算智能、统计学以及广泛的应用领域共同的研究热点。</a:t>
            </a:r>
          </a:p>
          <a:p>
            <a:pPr lvl="1">
              <a:spcBef>
                <a:spcPct val="50000"/>
              </a:spcBef>
            </a:pPr>
            <a:r>
              <a:rPr lang="zh-CN" altLang="en-US" u="sng" dirty="0" smtClean="0">
                <a:solidFill>
                  <a:srgbClr val="FF0000"/>
                </a:solidFill>
                <a:ea typeface="楷体_GB2312" pitchFamily="49" charset="-122"/>
              </a:rPr>
              <a:t>研究问题</a:t>
            </a:r>
            <a:r>
              <a:rPr lang="zh-CN" altLang="en-US" dirty="0" smtClean="0"/>
              <a:t>：模式分类、回归分析、概率密度估计</a:t>
            </a:r>
            <a:endParaRPr lang="en-US" altLang="zh-CN" dirty="0" smtClean="0"/>
          </a:p>
          <a:p>
            <a:pPr lvl="1">
              <a:spcBef>
                <a:spcPct val="50000"/>
              </a:spcBef>
              <a:buFont typeface="Arial" panose="020B0604020202020204" pitchFamily="34" charset="0"/>
              <a:buChar char="•"/>
            </a:pPr>
            <a:r>
              <a:rPr lang="zh-CN" altLang="en-US" dirty="0"/>
              <a:t>但</a:t>
            </a:r>
            <a:r>
              <a:rPr lang="en-US" altLang="zh-CN" dirty="0"/>
              <a:t>1987</a:t>
            </a:r>
            <a:r>
              <a:rPr lang="zh-CN" altLang="en-US" dirty="0"/>
              <a:t>年到</a:t>
            </a:r>
            <a:r>
              <a:rPr lang="en-US" altLang="zh-CN" dirty="0"/>
              <a:t>1993</a:t>
            </a:r>
            <a:r>
              <a:rPr lang="zh-CN" altLang="en-US" dirty="0"/>
              <a:t>年由于个人电脑的出现，人工智能再次步入寒冬阶段。</a:t>
            </a:r>
            <a:endParaRPr lang="zh-CN" altLang="en-US" dirty="0" smtClean="0"/>
          </a:p>
          <a:p>
            <a:endParaRPr lang="zh-CN" altLang="en-US" dirty="0" smtClean="0"/>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51</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1560" y="2017713"/>
            <a:ext cx="8343528" cy="4114800"/>
          </a:xfrm>
        </p:spPr>
        <p:txBody>
          <a:bodyPr/>
          <a:lstStyle/>
          <a:p>
            <a:r>
              <a:rPr lang="en-US" altLang="zh-CN" dirty="0"/>
              <a:t>2016</a:t>
            </a:r>
            <a:r>
              <a:rPr lang="zh-CN" altLang="en-US" dirty="0"/>
              <a:t>年正值人工智能发展的</a:t>
            </a:r>
            <a:r>
              <a:rPr lang="en-US" altLang="zh-CN" dirty="0"/>
              <a:t>60</a:t>
            </a:r>
            <a:r>
              <a:rPr lang="zh-CN" altLang="en-US" dirty="0"/>
              <a:t>年</a:t>
            </a:r>
            <a:r>
              <a:rPr lang="zh-CN" altLang="en-US" dirty="0" smtClean="0"/>
              <a:t>节点</a:t>
            </a:r>
            <a:endParaRPr lang="en-US" altLang="zh-CN" dirty="0" smtClean="0"/>
          </a:p>
          <a:p>
            <a:pPr lvl="1"/>
            <a:r>
              <a:rPr lang="en-US" altLang="zh-CN" dirty="0" err="1" smtClean="0"/>
              <a:t>AlphaGo</a:t>
            </a:r>
            <a:r>
              <a:rPr lang="zh-CN" altLang="en-US" dirty="0"/>
              <a:t>战胜人类顶级围棋高手李世石，成为人工智能迎来第三次浪潮的里程碑事件</a:t>
            </a:r>
            <a:r>
              <a:rPr lang="zh-CN" altLang="en-US" dirty="0" smtClean="0"/>
              <a:t>。</a:t>
            </a:r>
            <a:endParaRPr lang="en-US" altLang="zh-CN" dirty="0" smtClean="0"/>
          </a:p>
          <a:p>
            <a:pPr lvl="1"/>
            <a:r>
              <a:rPr lang="zh-CN" altLang="en-US" dirty="0" smtClean="0"/>
              <a:t>第三</a:t>
            </a:r>
            <a:r>
              <a:rPr lang="zh-CN" altLang="en-US" dirty="0"/>
              <a:t>次浪潮，以大计算能力和深度学习为助推力，人工智能在很多方面都有了突破性进展，为人类探索未知世界之路开启了“无穷大”之门。</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52</a:t>
            </a:fld>
            <a:endParaRPr lang="en-US" altLang="zh-CN"/>
          </a:p>
        </p:txBody>
      </p:sp>
    </p:spTree>
    <p:extLst>
      <p:ext uri="{BB962C8B-B14F-4D97-AF65-F5344CB8AC3E}">
        <p14:creationId xmlns:p14="http://schemas.microsoft.com/office/powerpoint/2010/main" val="131336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人工智能可以划分为</a:t>
            </a:r>
          </a:p>
        </p:txBody>
      </p:sp>
      <p:sp>
        <p:nvSpPr>
          <p:cNvPr id="3" name="内容占位符 2"/>
          <p:cNvSpPr>
            <a:spLocks noGrp="1"/>
          </p:cNvSpPr>
          <p:nvPr>
            <p:ph idx="1"/>
          </p:nvPr>
        </p:nvSpPr>
        <p:spPr>
          <a:xfrm>
            <a:off x="683568" y="2132856"/>
            <a:ext cx="8199512" cy="4114800"/>
          </a:xfrm>
        </p:spPr>
        <p:txBody>
          <a:bodyPr/>
          <a:lstStyle/>
          <a:p>
            <a:r>
              <a:rPr lang="zh-CN" altLang="en-US" sz="2400" dirty="0" smtClean="0"/>
              <a:t>“弱人工智能”</a:t>
            </a:r>
            <a:r>
              <a:rPr lang="zh-CN" altLang="en-US" sz="2400" dirty="0"/>
              <a:t>只专注于完成某个特别设定的任务，例如语音识别、图像识别和翻译，也包括近年来出现的</a:t>
            </a:r>
            <a:r>
              <a:rPr lang="en-US" altLang="zh-CN" sz="2400" dirty="0"/>
              <a:t>IBM</a:t>
            </a:r>
            <a:r>
              <a:rPr lang="zh-CN" altLang="en-US" sz="2400" dirty="0"/>
              <a:t>的</a:t>
            </a:r>
            <a:r>
              <a:rPr lang="en-US" altLang="zh-CN" sz="2400" dirty="0"/>
              <a:t>Watson</a:t>
            </a:r>
            <a:r>
              <a:rPr lang="zh-CN" altLang="en-US" sz="2400" dirty="0"/>
              <a:t>和谷歌的</a:t>
            </a:r>
            <a:r>
              <a:rPr lang="en-US" altLang="zh-CN" sz="2400" dirty="0" err="1"/>
              <a:t>AlphaGo</a:t>
            </a:r>
            <a:r>
              <a:rPr lang="zh-CN" altLang="en-US" sz="2400" dirty="0"/>
              <a:t>，它们是优秀的信息处理者，但却无法真正理解信息</a:t>
            </a:r>
            <a:r>
              <a:rPr lang="zh-CN" altLang="en-US" sz="2400" dirty="0" smtClean="0"/>
              <a:t>。</a:t>
            </a:r>
            <a:endParaRPr lang="en-US" altLang="zh-CN" sz="2400" dirty="0" smtClean="0"/>
          </a:p>
          <a:p>
            <a:r>
              <a:rPr lang="zh-CN" altLang="en-US" sz="2400" dirty="0" smtClean="0"/>
              <a:t>“强人工智能”</a:t>
            </a:r>
            <a:r>
              <a:rPr lang="zh-CN" altLang="en-US" sz="2400" dirty="0"/>
              <a:t>系统包括了学习、语言、认知、推理、创造和计划，目标是使人工智能在非监督学习情况下处理前所未见的细节，并同时与人类开展交互式学习</a:t>
            </a:r>
            <a:r>
              <a:rPr lang="zh-CN" altLang="en-US" sz="2400" dirty="0" smtClean="0"/>
              <a:t>。</a:t>
            </a:r>
            <a:endParaRPr lang="en-US" altLang="zh-CN" sz="2400" dirty="0" smtClean="0"/>
          </a:p>
          <a:p>
            <a:r>
              <a:rPr lang="en-US" altLang="zh-CN" sz="2400" dirty="0" smtClean="0"/>
              <a:t>“</a:t>
            </a:r>
            <a:r>
              <a:rPr lang="zh-CN" altLang="en-US" sz="2400" dirty="0"/>
              <a:t>超人工智能”是指通过模拟人类的智慧，人工智能开始具备自主思维意识，形成新的智能群体，能够像人类一样独自地进行思维。</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53</a:t>
            </a:fld>
            <a:endParaRPr lang="en-US" altLang="zh-CN"/>
          </a:p>
        </p:txBody>
      </p:sp>
    </p:spTree>
    <p:extLst>
      <p:ext uri="{BB962C8B-B14F-4D97-AF65-F5344CB8AC3E}">
        <p14:creationId xmlns:p14="http://schemas.microsoft.com/office/powerpoint/2010/main" val="15905565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02392" y="1985168"/>
            <a:ext cx="8640960" cy="4684192"/>
          </a:xfrm>
        </p:spPr>
        <p:txBody>
          <a:bodyPr/>
          <a:lstStyle/>
          <a:p>
            <a:r>
              <a:rPr lang="en-US" altLang="zh-CN" sz="2200" dirty="0"/>
              <a:t>2013</a:t>
            </a:r>
            <a:r>
              <a:rPr lang="zh-CN" altLang="en-US" sz="2200" dirty="0"/>
              <a:t>年提出了全球范围内最重要的人类大脑研究项目</a:t>
            </a:r>
            <a:r>
              <a:rPr lang="en-US" altLang="zh-CN" sz="2200" dirty="0"/>
              <a:t>-</a:t>
            </a:r>
            <a:r>
              <a:rPr lang="zh-CN" altLang="en-US" sz="2200" dirty="0"/>
              <a:t>人脑计划（</a:t>
            </a:r>
            <a:r>
              <a:rPr lang="en-US" altLang="zh-CN" sz="2200" dirty="0"/>
              <a:t>Human Brain Project</a:t>
            </a:r>
            <a:r>
              <a:rPr lang="zh-CN" altLang="en-US" sz="2200" dirty="0"/>
              <a:t>，</a:t>
            </a:r>
            <a:r>
              <a:rPr lang="en-US" altLang="zh-CN" sz="2200" dirty="0"/>
              <a:t>HBP</a:t>
            </a:r>
            <a:r>
              <a:rPr lang="zh-CN" altLang="en-US" sz="2200" dirty="0" smtClean="0"/>
              <a:t>）。</a:t>
            </a:r>
            <a:r>
              <a:rPr lang="zh-CN" altLang="en-US" sz="2200" dirty="0"/>
              <a:t>计划在</a:t>
            </a:r>
            <a:r>
              <a:rPr lang="en-US" altLang="zh-CN" sz="2200" dirty="0"/>
              <a:t>2024</a:t>
            </a:r>
            <a:r>
              <a:rPr lang="zh-CN" altLang="en-US" sz="2200" dirty="0"/>
              <a:t>年项目的最终阶段，设计出能够模拟人脑运作原理的超级计算机，并促进研究成果的应用性转化。</a:t>
            </a:r>
            <a:endParaRPr lang="en-US" altLang="zh-CN" sz="2200" dirty="0" smtClean="0"/>
          </a:p>
          <a:p>
            <a:r>
              <a:rPr lang="zh-CN" altLang="zh-CN" sz="2200" dirty="0"/>
              <a:t>深度学习海啸正在构建起人工智能的递归循环</a:t>
            </a:r>
            <a:r>
              <a:rPr lang="zh-CN" altLang="zh-CN" sz="2200" dirty="0" smtClean="0"/>
              <a:t>。</a:t>
            </a:r>
            <a:r>
              <a:rPr lang="zh-CN" altLang="en-US" sz="2200" dirty="0"/>
              <a:t>通过深度学习算法，程序利用数据模型分析大量数据不断地自主学习，并逐渐变的更加强大</a:t>
            </a:r>
            <a:r>
              <a:rPr lang="zh-CN" altLang="en-US" sz="2200" dirty="0" smtClean="0"/>
              <a:t>。</a:t>
            </a:r>
            <a:endParaRPr lang="en-US" altLang="zh-CN" sz="2200" dirty="0" smtClean="0"/>
          </a:p>
          <a:p>
            <a:r>
              <a:rPr lang="zh-CN" altLang="en-US" sz="2200" dirty="0"/>
              <a:t>“超人工智能”现在看来，似乎遥不可及</a:t>
            </a:r>
            <a:r>
              <a:rPr lang="zh-CN" altLang="en-US" sz="2200" dirty="0" smtClean="0"/>
              <a:t>。但，</a:t>
            </a:r>
            <a:r>
              <a:rPr lang="en-US" altLang="zh-CN" sz="2200" dirty="0" smtClean="0"/>
              <a:t>……</a:t>
            </a:r>
          </a:p>
          <a:p>
            <a:r>
              <a:rPr lang="zh-CN" altLang="zh-CN" sz="2200" dirty="0"/>
              <a:t>社会正在从</a:t>
            </a:r>
            <a:r>
              <a:rPr lang="en-US" altLang="zh-CN" sz="2200" dirty="0"/>
              <a:t>“</a:t>
            </a:r>
            <a:r>
              <a:rPr lang="zh-CN" altLang="zh-CN" sz="2200" dirty="0"/>
              <a:t>互联网</a:t>
            </a:r>
            <a:r>
              <a:rPr lang="en-US" altLang="zh-CN" sz="2200" dirty="0"/>
              <a:t>+”</a:t>
            </a:r>
            <a:r>
              <a:rPr lang="zh-CN" altLang="zh-CN" sz="2200" dirty="0"/>
              <a:t>向</a:t>
            </a:r>
            <a:r>
              <a:rPr lang="en-US" altLang="zh-CN" sz="2200" dirty="0"/>
              <a:t>“</a:t>
            </a:r>
            <a:r>
              <a:rPr lang="zh-CN" altLang="zh-CN" sz="2200" dirty="0"/>
              <a:t>人工智能</a:t>
            </a:r>
            <a:r>
              <a:rPr lang="en-US" altLang="zh-CN" sz="2200" dirty="0"/>
              <a:t>+”</a:t>
            </a:r>
            <a:r>
              <a:rPr lang="zh-CN" altLang="zh-CN" sz="2200" dirty="0"/>
              <a:t>转型。</a:t>
            </a:r>
            <a:r>
              <a:rPr lang="en-US" altLang="zh-CN" sz="2200" dirty="0"/>
              <a:t>“</a:t>
            </a:r>
            <a:r>
              <a:rPr lang="zh-CN" altLang="zh-CN" sz="2200" dirty="0"/>
              <a:t>人工智能</a:t>
            </a:r>
            <a:r>
              <a:rPr lang="en-US" altLang="zh-CN" sz="2200" dirty="0"/>
              <a:t>+”</a:t>
            </a:r>
            <a:r>
              <a:rPr lang="zh-CN" altLang="zh-CN" sz="2200" dirty="0"/>
              <a:t>指让人工智能融入各个传统行业，对行业进行改造，在旧领域创造新业态</a:t>
            </a:r>
            <a:r>
              <a:rPr lang="zh-CN" altLang="zh-CN" sz="2200" dirty="0" smtClean="0"/>
              <a:t>。</a:t>
            </a:r>
            <a:endParaRPr lang="en-US" altLang="zh-CN" sz="2200" dirty="0" smtClean="0"/>
          </a:p>
          <a:p>
            <a:r>
              <a:rPr lang="zh-CN" altLang="en-US" sz="2200" dirty="0"/>
              <a:t>以深度学习等关键技术为核心，以云计算、生物识别等数据或计算能力为基础支撑，推动人工智能在金融、医疗、自动驾驶、安防、家居以及营销等领域将应用场景落地生根，创造出巨大价值。</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54</a:t>
            </a:fld>
            <a:endParaRPr lang="en-US" altLang="zh-CN"/>
          </a:p>
        </p:txBody>
      </p:sp>
    </p:spTree>
    <p:extLst>
      <p:ext uri="{BB962C8B-B14F-4D97-AF65-F5344CB8AC3E}">
        <p14:creationId xmlns:p14="http://schemas.microsoft.com/office/powerpoint/2010/main" val="4095711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人类智能的计算机模拟</a:t>
            </a:r>
          </a:p>
        </p:txBody>
      </p:sp>
      <p:sp>
        <p:nvSpPr>
          <p:cNvPr id="61443" name="内容占位符 2"/>
          <p:cNvSpPr>
            <a:spLocks noGrp="1"/>
          </p:cNvSpPr>
          <p:nvPr>
            <p:ph idx="1"/>
          </p:nvPr>
        </p:nvSpPr>
        <p:spPr>
          <a:xfrm>
            <a:off x="468313" y="2017713"/>
            <a:ext cx="8486775" cy="4114800"/>
          </a:xfrm>
        </p:spPr>
        <p:txBody>
          <a:bodyPr/>
          <a:lstStyle/>
          <a:p>
            <a:pPr>
              <a:lnSpc>
                <a:spcPct val="90000"/>
              </a:lnSpc>
            </a:pPr>
            <a:r>
              <a:rPr lang="zh-CN" altLang="en-US" smtClean="0"/>
              <a:t>机器智能可以模拟人类智能</a:t>
            </a:r>
          </a:p>
          <a:p>
            <a:pPr>
              <a:lnSpc>
                <a:spcPct val="90000"/>
              </a:lnSpc>
            </a:pPr>
            <a:r>
              <a:rPr lang="zh-CN" altLang="en-US" smtClean="0"/>
              <a:t> 智能计算机</a:t>
            </a:r>
          </a:p>
          <a:p>
            <a:pPr lvl="1">
              <a:lnSpc>
                <a:spcPct val="90000"/>
              </a:lnSpc>
            </a:pPr>
            <a:r>
              <a:rPr lang="zh-CN" altLang="en-US" smtClean="0"/>
              <a:t> 下棋</a:t>
            </a:r>
          </a:p>
          <a:p>
            <a:pPr lvl="1">
              <a:lnSpc>
                <a:spcPct val="90000"/>
              </a:lnSpc>
            </a:pPr>
            <a:r>
              <a:rPr lang="zh-CN" altLang="en-US" smtClean="0"/>
              <a:t> 定理证明</a:t>
            </a:r>
          </a:p>
          <a:p>
            <a:pPr lvl="1">
              <a:lnSpc>
                <a:spcPct val="90000"/>
              </a:lnSpc>
            </a:pPr>
            <a:r>
              <a:rPr lang="zh-CN" altLang="en-US" smtClean="0"/>
              <a:t> 语言翻译</a:t>
            </a:r>
          </a:p>
          <a:p>
            <a:pPr>
              <a:lnSpc>
                <a:spcPct val="90000"/>
              </a:lnSpc>
            </a:pPr>
            <a:r>
              <a:rPr lang="zh-CN" altLang="en-US" smtClean="0"/>
              <a:t> 新型智能计算机</a:t>
            </a:r>
          </a:p>
          <a:p>
            <a:pPr lvl="1">
              <a:lnSpc>
                <a:spcPct val="90000"/>
              </a:lnSpc>
            </a:pPr>
            <a:r>
              <a:rPr lang="zh-CN" altLang="en-US" smtClean="0"/>
              <a:t> 神经计算机</a:t>
            </a:r>
          </a:p>
          <a:p>
            <a:pPr lvl="1">
              <a:lnSpc>
                <a:spcPct val="90000"/>
              </a:lnSpc>
            </a:pPr>
            <a:r>
              <a:rPr lang="zh-CN" altLang="en-US" smtClean="0"/>
              <a:t>量子计算机</a:t>
            </a:r>
          </a:p>
          <a:p>
            <a:endParaRPr lang="zh-CN" altLang="en-US" smtClean="0"/>
          </a:p>
        </p:txBody>
      </p:sp>
      <p:sp>
        <p:nvSpPr>
          <p:cNvPr id="6144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FD2C34-C3A4-4287-92AE-A7153508E8F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55</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AD2E29-16A2-41C9-92C3-D2B9FA391531}" type="slidenum">
              <a:rPr kumimoji="0" lang="zh-CN" altLang="en-US" sz="1400"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rPr>
              <a:pPr>
                <a:spcBef>
                  <a:spcPct val="0"/>
                </a:spcBef>
                <a:buClrTx/>
                <a:buSzTx/>
                <a:buFontTx/>
                <a:buNone/>
              </a:pPr>
              <a:t>56</a:t>
            </a:fld>
            <a:endParaRPr kumimoji="0" lang="en-US" altLang="zh-CN" sz="1400"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endParaRPr>
          </a:p>
        </p:txBody>
      </p:sp>
      <p:sp>
        <p:nvSpPr>
          <p:cNvPr id="62467" name="Rectangle 2"/>
          <p:cNvSpPr>
            <a:spLocks noGrp="1" noChangeArrowheads="1"/>
          </p:cNvSpPr>
          <p:nvPr>
            <p:ph type="title"/>
          </p:nvPr>
        </p:nvSpPr>
        <p:spPr/>
        <p:txBody>
          <a:bodyPr/>
          <a:lstStyle/>
          <a:p>
            <a:pPr eaLnBrk="1" hangingPunct="1"/>
            <a:r>
              <a:rPr lang="en-US" altLang="zh-CN" u="sng" smtClean="0">
                <a:effectLst>
                  <a:outerShdw blurRad="38100" dist="38100" dir="2700000" algn="tl">
                    <a:srgbClr val="000000">
                      <a:alpha val="43137"/>
                    </a:srgbClr>
                  </a:outerShdw>
                </a:effectLst>
              </a:rPr>
              <a:t>IBM</a:t>
            </a:r>
            <a:r>
              <a:rPr lang="zh-CN" altLang="en-US" u="sng" smtClean="0">
                <a:effectLst>
                  <a:outerShdw blurRad="38100" dist="38100" dir="2700000" algn="tl">
                    <a:srgbClr val="000000">
                      <a:alpha val="43137"/>
                    </a:srgbClr>
                  </a:outerShdw>
                </a:effectLst>
              </a:rPr>
              <a:t>的“深蓝”</a:t>
            </a:r>
          </a:p>
        </p:txBody>
      </p:sp>
      <p:sp>
        <p:nvSpPr>
          <p:cNvPr id="62468" name="Rectangle 3"/>
          <p:cNvSpPr>
            <a:spLocks noGrp="1" noChangeArrowheads="1"/>
          </p:cNvSpPr>
          <p:nvPr>
            <p:ph type="body" idx="1"/>
          </p:nvPr>
        </p:nvSpPr>
        <p:spPr>
          <a:xfrm>
            <a:off x="467544" y="2017713"/>
            <a:ext cx="8487544" cy="4114800"/>
          </a:xfrm>
        </p:spPr>
        <p:txBody>
          <a:bodyPr/>
          <a:lstStyle/>
          <a:p>
            <a:pPr algn="just" eaLnBrk="1" hangingPunct="1">
              <a:buFont typeface="Wingdings" panose="05000000000000000000" pitchFamily="2" charset="2"/>
              <a:buNone/>
            </a:pPr>
            <a:r>
              <a:rPr lang="zh-CN" altLang="en-US" u="sng" dirty="0" smtClean="0">
                <a:effectLst>
                  <a:outerShdw blurRad="38100" dist="38100" dir="2700000" algn="tl">
                    <a:srgbClr val="000000">
                      <a:alpha val="43137"/>
                    </a:srgbClr>
                  </a:outerShdw>
                </a:effectLst>
              </a:rPr>
              <a:t>         北京时间1997年5月12日凌晨4点50分，美国纽约公平大厦，当</a:t>
            </a:r>
            <a:r>
              <a:rPr lang="en-US" altLang="zh-CN" u="sng" dirty="0" smtClean="0">
                <a:effectLst>
                  <a:outerShdw blurRad="38100" dist="38100" dir="2700000" algn="tl">
                    <a:srgbClr val="000000">
                      <a:alpha val="43137"/>
                    </a:srgbClr>
                  </a:outerShdw>
                </a:effectLst>
              </a:rPr>
              <a:t>IBM</a:t>
            </a:r>
            <a:r>
              <a:rPr lang="zh-CN" altLang="en-US" u="sng" dirty="0" smtClean="0">
                <a:effectLst>
                  <a:outerShdw blurRad="38100" dist="38100" dir="2700000" algn="tl">
                    <a:srgbClr val="000000">
                      <a:alpha val="43137"/>
                    </a:srgbClr>
                  </a:outerShdw>
                </a:effectLst>
              </a:rPr>
              <a:t>公司的“深蓝”超级电脑将棋盘上的一个兵走到</a:t>
            </a:r>
            <a:r>
              <a:rPr lang="en-US" altLang="zh-CN" u="sng" dirty="0" smtClean="0">
                <a:effectLst>
                  <a:outerShdw blurRad="38100" dist="38100" dir="2700000" algn="tl">
                    <a:srgbClr val="000000">
                      <a:alpha val="43137"/>
                    </a:srgbClr>
                  </a:outerShdw>
                </a:effectLst>
              </a:rPr>
              <a:t>C4</a:t>
            </a:r>
            <a:r>
              <a:rPr lang="zh-CN" altLang="en-US" u="sng" dirty="0" smtClean="0">
                <a:effectLst>
                  <a:outerShdw blurRad="38100" dist="38100" dir="2700000" algn="tl">
                    <a:srgbClr val="000000">
                      <a:alpha val="43137"/>
                    </a:srgbClr>
                  </a:outerShdw>
                </a:effectLst>
              </a:rPr>
              <a:t>的位置上时，国际象棋世界冠军卡斯帕罗夫对“深蓝”的人机大战落下帷幕，“深蓝” 以3.5：2.5的总比分战胜</a:t>
            </a:r>
            <a:endParaRPr lang="en-US" altLang="zh-CN" u="sng" dirty="0" smtClean="0">
              <a:effectLst>
                <a:outerShdw blurRad="38100" dist="38100" dir="2700000" algn="tl">
                  <a:srgbClr val="000000">
                    <a:alpha val="43137"/>
                  </a:srgbClr>
                </a:outerShdw>
              </a:effectLst>
            </a:endParaRPr>
          </a:p>
          <a:p>
            <a:pPr algn="just" eaLnBrk="1" hangingPunct="1">
              <a:buFont typeface="Wingdings" panose="05000000000000000000" pitchFamily="2" charset="2"/>
              <a:buNone/>
            </a:pPr>
            <a:r>
              <a:rPr lang="en-US" altLang="zh-CN" u="sng" dirty="0" smtClean="0">
                <a:effectLst>
                  <a:outerShdw blurRad="38100" dist="38100" dir="2700000" algn="tl">
                    <a:srgbClr val="000000">
                      <a:alpha val="43137"/>
                    </a:srgbClr>
                  </a:outerShdw>
                </a:effectLst>
              </a:rPr>
              <a:t>   </a:t>
            </a:r>
            <a:r>
              <a:rPr lang="zh-CN" altLang="en-US" u="sng" dirty="0" smtClean="0">
                <a:solidFill>
                  <a:srgbClr val="FF0000"/>
                </a:solidFill>
                <a:effectLst>
                  <a:outerShdw blurRad="38100" dist="38100" dir="2700000" algn="tl">
                    <a:srgbClr val="000000">
                      <a:alpha val="43137"/>
                    </a:srgbClr>
                  </a:outerShdw>
                </a:effectLst>
              </a:rPr>
              <a:t>卡斯帕罗夫</a:t>
            </a:r>
            <a:r>
              <a:rPr lang="zh-CN" altLang="en-US" u="sng" dirty="0" smtClean="0">
                <a:effectLst>
                  <a:outerShdw blurRad="38100" dist="38100" dir="2700000" algn="tl">
                    <a:srgbClr val="000000">
                      <a:alpha val="43137"/>
                    </a:srgbClr>
                  </a:outerShdw>
                </a:effectLst>
              </a:rPr>
              <a:t>。</a:t>
            </a:r>
          </a:p>
          <a:p>
            <a:pPr eaLnBrk="1" hangingPunct="1">
              <a:buFont typeface="Wingdings" panose="05000000000000000000" pitchFamily="2" charset="2"/>
              <a:buNone/>
            </a:pPr>
            <a:endParaRPr lang="zh-CN" altLang="en-US" u="sng" dirty="0" smtClean="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EA3D5E-118B-4F45-A10B-AEA628DE3E2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57</a:t>
            </a:fld>
            <a:endParaRPr kumimoji="0" lang="en-US" altLang="zh-CN" sz="1400" smtClean="0">
              <a:latin typeface="Tahoma" panose="020B0604030504040204" pitchFamily="34" charset="0"/>
              <a:ea typeface="宋体" panose="02010600030101010101" pitchFamily="2" charset="-122"/>
            </a:endParaRPr>
          </a:p>
        </p:txBody>
      </p:sp>
      <p:sp>
        <p:nvSpPr>
          <p:cNvPr id="63491" name="Rectangle 2"/>
          <p:cNvSpPr>
            <a:spLocks noGrp="1" noChangeArrowheads="1"/>
          </p:cNvSpPr>
          <p:nvPr>
            <p:ph type="title"/>
          </p:nvPr>
        </p:nvSpPr>
        <p:spPr/>
        <p:txBody>
          <a:bodyPr/>
          <a:lstStyle/>
          <a:p>
            <a:pPr eaLnBrk="1" hangingPunct="1"/>
            <a:r>
              <a:rPr lang="en-US" altLang="zh-CN" smtClean="0"/>
              <a:t>IBM</a:t>
            </a:r>
            <a:r>
              <a:rPr lang="zh-CN" altLang="en-US" smtClean="0"/>
              <a:t>的“深蓝”（续1）</a:t>
            </a:r>
          </a:p>
        </p:txBody>
      </p:sp>
      <p:sp>
        <p:nvSpPr>
          <p:cNvPr id="63492" name="Rectangle 3"/>
          <p:cNvSpPr>
            <a:spLocks noGrp="1" noChangeArrowheads="1"/>
          </p:cNvSpPr>
          <p:nvPr>
            <p:ph type="body" idx="1"/>
          </p:nvPr>
        </p:nvSpPr>
        <p:spPr/>
        <p:txBody>
          <a:bodyPr/>
          <a:lstStyle/>
          <a:p>
            <a:pPr eaLnBrk="1" hangingPunct="1"/>
            <a:r>
              <a:rPr lang="zh-CN" altLang="en-US" smtClean="0"/>
              <a:t>96年2月第一次比赛结果：</a:t>
            </a:r>
          </a:p>
          <a:p>
            <a:pPr eaLnBrk="1" hangingPunct="1">
              <a:buFont typeface="Wingdings" panose="05000000000000000000" pitchFamily="2" charset="2"/>
              <a:buNone/>
            </a:pPr>
            <a:r>
              <a:rPr lang="zh-CN" altLang="en-US" smtClean="0"/>
              <a:t>	“深蓝”：胜、负、平、平、负、负</a:t>
            </a:r>
          </a:p>
          <a:p>
            <a:pPr eaLnBrk="1" hangingPunct="1">
              <a:buFont typeface="Wingdings" panose="05000000000000000000" pitchFamily="2" charset="2"/>
              <a:buNone/>
            </a:pPr>
            <a:endParaRPr lang="zh-CN" altLang="en-US" smtClean="0"/>
          </a:p>
          <a:p>
            <a:pPr eaLnBrk="1" hangingPunct="1"/>
            <a:r>
              <a:rPr lang="zh-CN" altLang="en-US" smtClean="0"/>
              <a:t>97年5月第二次比赛结果：</a:t>
            </a:r>
          </a:p>
          <a:p>
            <a:pPr eaLnBrk="1" hangingPunct="1">
              <a:buFont typeface="Wingdings" panose="05000000000000000000" pitchFamily="2" charset="2"/>
              <a:buNone/>
            </a:pPr>
            <a:r>
              <a:rPr lang="zh-CN" altLang="en-US" smtClean="0"/>
              <a:t>	“深蓝”：负、胜、平、平、平、胜</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1D4B41-0338-4291-984D-2525047A2AB3}"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58</a:t>
            </a:fld>
            <a:endParaRPr kumimoji="0" lang="en-US" altLang="zh-CN" sz="1400" smtClean="0">
              <a:latin typeface="Tahoma" panose="020B0604030504040204" pitchFamily="34" charset="0"/>
              <a:ea typeface="宋体" panose="02010600030101010101" pitchFamily="2" charset="-122"/>
            </a:endParaRPr>
          </a:p>
        </p:txBody>
      </p:sp>
      <p:sp>
        <p:nvSpPr>
          <p:cNvPr id="64515" name="Rectangle 2"/>
          <p:cNvSpPr>
            <a:spLocks noGrp="1" noChangeArrowheads="1"/>
          </p:cNvSpPr>
          <p:nvPr>
            <p:ph type="title"/>
          </p:nvPr>
        </p:nvSpPr>
        <p:spPr/>
        <p:txBody>
          <a:bodyPr/>
          <a:lstStyle/>
          <a:p>
            <a:pPr eaLnBrk="1" hangingPunct="1"/>
            <a:r>
              <a:rPr lang="en-US" altLang="zh-CN" smtClean="0"/>
              <a:t>IBM</a:t>
            </a:r>
            <a:r>
              <a:rPr lang="zh-CN" altLang="en-US" smtClean="0"/>
              <a:t>的“深蓝”（续2）</a:t>
            </a:r>
          </a:p>
        </p:txBody>
      </p:sp>
      <p:sp>
        <p:nvSpPr>
          <p:cNvPr id="64516" name="Rectangle 3"/>
          <p:cNvSpPr>
            <a:spLocks noGrp="1" noChangeArrowheads="1"/>
          </p:cNvSpPr>
          <p:nvPr>
            <p:ph type="body" idx="1"/>
          </p:nvPr>
        </p:nvSpPr>
        <p:spPr/>
        <p:txBody>
          <a:bodyPr/>
          <a:lstStyle/>
          <a:p>
            <a:pPr eaLnBrk="1" hangingPunct="1"/>
            <a:r>
              <a:rPr lang="zh-CN" altLang="en-US" smtClean="0"/>
              <a:t>“</a:t>
            </a:r>
            <a:r>
              <a:rPr lang="zh-CN" altLang="en-US" sz="3200" smtClean="0"/>
              <a:t>深蓝”的技术指标：</a:t>
            </a:r>
          </a:p>
          <a:p>
            <a:pPr lvl="1" eaLnBrk="1" hangingPunct="1"/>
            <a:endParaRPr lang="zh-CN" altLang="en-US" sz="3200" smtClean="0"/>
          </a:p>
          <a:p>
            <a:pPr lvl="1" eaLnBrk="1" hangingPunct="1"/>
            <a:r>
              <a:rPr lang="zh-CN" altLang="en-US" sz="3200" smtClean="0"/>
              <a:t>32个</a:t>
            </a:r>
            <a:r>
              <a:rPr lang="en-US" altLang="zh-CN" sz="3200" smtClean="0"/>
              <a:t>CPU</a:t>
            </a:r>
          </a:p>
          <a:p>
            <a:pPr lvl="1" eaLnBrk="1" hangingPunct="1"/>
            <a:r>
              <a:rPr lang="zh-CN" altLang="en-US" sz="3200" smtClean="0"/>
              <a:t>每个</a:t>
            </a:r>
            <a:r>
              <a:rPr lang="en-US" altLang="zh-CN" sz="3200" smtClean="0"/>
              <a:t>CPU</a:t>
            </a:r>
            <a:r>
              <a:rPr lang="zh-CN" altLang="en-US" sz="3200" smtClean="0"/>
              <a:t>有16个协处理器</a:t>
            </a:r>
          </a:p>
          <a:p>
            <a:pPr lvl="1" eaLnBrk="1" hangingPunct="1"/>
            <a:r>
              <a:rPr lang="zh-CN" altLang="en-US" sz="3200" smtClean="0"/>
              <a:t>每个</a:t>
            </a:r>
            <a:r>
              <a:rPr lang="en-US" altLang="zh-CN" sz="3200" smtClean="0"/>
              <a:t>CPU</a:t>
            </a:r>
            <a:r>
              <a:rPr lang="zh-CN" altLang="en-US" sz="3200" smtClean="0"/>
              <a:t>有256</a:t>
            </a:r>
            <a:r>
              <a:rPr lang="en-US" altLang="zh-CN" sz="3200" smtClean="0"/>
              <a:t>M</a:t>
            </a:r>
            <a:r>
              <a:rPr lang="zh-CN" altLang="en-US" sz="3200" smtClean="0"/>
              <a:t>内存</a:t>
            </a:r>
          </a:p>
          <a:p>
            <a:pPr lvl="1" eaLnBrk="1" hangingPunct="1"/>
            <a:r>
              <a:rPr lang="zh-CN" altLang="en-US" sz="3200" smtClean="0"/>
              <a:t>每个</a:t>
            </a:r>
            <a:r>
              <a:rPr lang="en-US" altLang="zh-CN" sz="3200" smtClean="0"/>
              <a:t>CPU</a:t>
            </a:r>
            <a:r>
              <a:rPr lang="zh-CN" altLang="en-US" sz="3200" smtClean="0"/>
              <a:t>的处理速度为200万步/秒</a:t>
            </a:r>
          </a:p>
          <a:p>
            <a:pPr eaLnBrk="1" hangingPunct="1">
              <a:buFont typeface="Wingdings" panose="05000000000000000000" pitchFamily="2" charset="2"/>
              <a:buNone/>
            </a:pPr>
            <a:endParaRPr lang="zh-CN" altLang="en-US" sz="32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E96645-647D-409C-BE60-A8439682DCD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59</a:t>
            </a:fld>
            <a:endParaRPr kumimoji="0" lang="en-US" altLang="zh-CN" sz="1400" smtClean="0">
              <a:latin typeface="Tahoma" panose="020B0604030504040204" pitchFamily="34" charset="0"/>
              <a:ea typeface="宋体" panose="02010600030101010101" pitchFamily="2" charset="-122"/>
            </a:endParaRPr>
          </a:p>
        </p:txBody>
      </p:sp>
      <p:pic>
        <p:nvPicPr>
          <p:cNvPr id="65539" name="Picture 7" descr="0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1196975"/>
            <a:ext cx="1997075"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8" descr="0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196975"/>
            <a:ext cx="2160587"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9"/>
          <p:cNvSpPr txBox="1">
            <a:spLocks noChangeArrowheads="1"/>
          </p:cNvSpPr>
          <p:nvPr/>
        </p:nvSpPr>
        <p:spPr bwMode="auto">
          <a:xfrm>
            <a:off x="1206500" y="4652963"/>
            <a:ext cx="2860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a:latin typeface="Tahoma" panose="020B0604030504040204" pitchFamily="34" charset="0"/>
                <a:ea typeface="宋体" panose="02010600030101010101" pitchFamily="2" charset="-122"/>
              </a:rPr>
              <a:t>主管：谭宗仁</a:t>
            </a:r>
          </a:p>
        </p:txBody>
      </p:sp>
      <p:sp>
        <p:nvSpPr>
          <p:cNvPr id="65542" name="Text Box 10"/>
          <p:cNvSpPr txBox="1">
            <a:spLocks noChangeArrowheads="1"/>
          </p:cNvSpPr>
          <p:nvPr/>
        </p:nvSpPr>
        <p:spPr bwMode="auto">
          <a:xfrm>
            <a:off x="5018087" y="4668837"/>
            <a:ext cx="352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设计师：许峰雄</a:t>
            </a:r>
            <a:endParaRPr lang="en-US" altLang="zh-CN" sz="3200" dirty="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人工智能课程、学科、学院</a:t>
            </a:r>
            <a:endParaRPr lang="zh-CN" altLang="en-US" dirty="0"/>
          </a:p>
        </p:txBody>
      </p:sp>
      <p:sp>
        <p:nvSpPr>
          <p:cNvPr id="3" name="内容占位符 2"/>
          <p:cNvSpPr>
            <a:spLocks noGrp="1"/>
          </p:cNvSpPr>
          <p:nvPr>
            <p:ph idx="1"/>
          </p:nvPr>
        </p:nvSpPr>
        <p:spPr>
          <a:xfrm>
            <a:off x="599590" y="1985169"/>
            <a:ext cx="8343528" cy="4796632"/>
          </a:xfrm>
        </p:spPr>
        <p:txBody>
          <a:bodyPr/>
          <a:lstStyle/>
          <a:p>
            <a:r>
              <a:rPr lang="zh-CN" altLang="en-US" dirty="0"/>
              <a:t>近日，国务院印发</a:t>
            </a:r>
            <a:r>
              <a:rPr lang="en-US" altLang="zh-CN" dirty="0"/>
              <a:t>《</a:t>
            </a:r>
            <a:r>
              <a:rPr lang="zh-CN" altLang="en-US" dirty="0"/>
              <a:t>新一代人工智能发展规划</a:t>
            </a:r>
            <a:r>
              <a:rPr lang="en-US" altLang="zh-CN" dirty="0"/>
              <a:t>》</a:t>
            </a:r>
            <a:r>
              <a:rPr lang="zh-CN" altLang="en-US" dirty="0" smtClean="0"/>
              <a:t>，提出</a:t>
            </a:r>
            <a:r>
              <a:rPr lang="zh-CN" altLang="en-US" dirty="0"/>
              <a:t>要在中小学阶段设置人工智能相关课程。</a:t>
            </a:r>
            <a:endParaRPr lang="en-US" altLang="zh-CN" dirty="0" smtClean="0"/>
          </a:p>
          <a:p>
            <a:r>
              <a:rPr lang="zh-CN" altLang="en-US" dirty="0"/>
              <a:t>高校建设人工智能</a:t>
            </a:r>
            <a:r>
              <a:rPr lang="zh-CN" altLang="en-US" dirty="0" smtClean="0"/>
              <a:t>学科，设立</a:t>
            </a:r>
            <a:r>
              <a:rPr lang="zh-CN" altLang="en-US" dirty="0"/>
              <a:t>人工智能专业，推动人工智能领域一级学科建设，尽快在试点院校建立人工智能学院，增加人工智能相关学科方向的博士、硕士招生名额</a:t>
            </a:r>
            <a:r>
              <a:rPr lang="zh-CN" altLang="en-US" dirty="0" smtClean="0"/>
              <a:t>。</a:t>
            </a:r>
            <a:endParaRPr lang="en-US" altLang="zh-CN" dirty="0" smtClean="0"/>
          </a:p>
          <a:p>
            <a:r>
              <a:rPr lang="zh-CN" altLang="en-US" dirty="0"/>
              <a:t>鼓励高校在原有基础上</a:t>
            </a:r>
            <a:r>
              <a:rPr lang="zh-CN" altLang="en-US" dirty="0" smtClean="0"/>
              <a:t>拓宽，</a:t>
            </a:r>
            <a:r>
              <a:rPr lang="zh-CN" altLang="en-US" dirty="0"/>
              <a:t>形成“人工智能</a:t>
            </a:r>
            <a:r>
              <a:rPr lang="en-US" altLang="zh-CN" dirty="0"/>
              <a:t>+X”</a:t>
            </a:r>
            <a:r>
              <a:rPr lang="zh-CN" altLang="en-US" dirty="0"/>
              <a:t>复合专业培养新模式，重视人工智能与数学、计算机科学、物理学、生物学、心理学、社会学、法学等学科专业教育的交叉融合。</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6</a:t>
            </a:fld>
            <a:endParaRPr lang="en-US" altLang="zh-CN"/>
          </a:p>
        </p:txBody>
      </p:sp>
    </p:spTree>
    <p:extLst>
      <p:ext uri="{BB962C8B-B14F-4D97-AF65-F5344CB8AC3E}">
        <p14:creationId xmlns:p14="http://schemas.microsoft.com/office/powerpoint/2010/main" val="3304229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B43E5B-87D3-4839-85E1-668F4E0E3501}"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60</a:t>
            </a:fld>
            <a:endParaRPr kumimoji="0" lang="en-US" altLang="zh-CN" sz="1400" smtClean="0">
              <a:latin typeface="Tahoma" panose="020B0604030504040204" pitchFamily="34" charset="0"/>
              <a:ea typeface="宋体" panose="02010600030101010101" pitchFamily="2" charset="-122"/>
            </a:endParaRPr>
          </a:p>
        </p:txBody>
      </p:sp>
      <p:sp>
        <p:nvSpPr>
          <p:cNvPr id="66563" name="Rectangle 2"/>
          <p:cNvSpPr>
            <a:spLocks noGrp="1" noChangeArrowheads="1"/>
          </p:cNvSpPr>
          <p:nvPr>
            <p:ph type="title"/>
          </p:nvPr>
        </p:nvSpPr>
        <p:spPr/>
        <p:txBody>
          <a:bodyPr/>
          <a:lstStyle/>
          <a:p>
            <a:pPr eaLnBrk="1" hangingPunct="1"/>
            <a:r>
              <a:rPr lang="zh-CN" altLang="en-US" smtClean="0"/>
              <a:t>卡斯帕罗夫与深蓝</a:t>
            </a:r>
          </a:p>
        </p:txBody>
      </p:sp>
      <p:pic>
        <p:nvPicPr>
          <p:cNvPr id="66564" name="Picture 4"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279650"/>
            <a:ext cx="71628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21AC26-00AB-4C31-8AD4-6F0D33E5E20B}"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61</a:t>
            </a:fld>
            <a:endParaRPr kumimoji="0" lang="en-US" altLang="zh-CN" sz="1400" smtClean="0">
              <a:latin typeface="Tahoma" panose="020B0604030504040204" pitchFamily="34" charset="0"/>
              <a:ea typeface="宋体" panose="02010600030101010101" pitchFamily="2" charset="-122"/>
            </a:endParaRPr>
          </a:p>
        </p:txBody>
      </p:sp>
      <p:sp>
        <p:nvSpPr>
          <p:cNvPr id="67587" name="Rectangle 2"/>
          <p:cNvSpPr>
            <a:spLocks noGrp="1" noChangeArrowheads="1"/>
          </p:cNvSpPr>
          <p:nvPr>
            <p:ph type="title"/>
          </p:nvPr>
        </p:nvSpPr>
        <p:spPr/>
        <p:txBody>
          <a:bodyPr/>
          <a:lstStyle/>
          <a:p>
            <a:pPr eaLnBrk="1" hangingPunct="1"/>
            <a:r>
              <a:rPr lang="en-US" altLang="zh-CN" smtClean="0"/>
              <a:t>IBM</a:t>
            </a:r>
            <a:r>
              <a:rPr lang="zh-CN" altLang="en-US" smtClean="0"/>
              <a:t>的“深蓝”（续3）</a:t>
            </a:r>
          </a:p>
        </p:txBody>
      </p:sp>
      <p:pic>
        <p:nvPicPr>
          <p:cNvPr id="67588" name="Picture 5" descr="xin_1b2f80a56ebc4e4cade82a340d099f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205038"/>
            <a:ext cx="5983287"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IBM</a:t>
            </a:r>
            <a:r>
              <a:rPr lang="zh-CN" altLang="en-US" dirty="0"/>
              <a:t>沃森与深蓝系统</a:t>
            </a:r>
            <a:r>
              <a:rPr lang="zh-CN" altLang="en-US" dirty="0" smtClean="0"/>
              <a:t>不同</a:t>
            </a:r>
            <a:endParaRPr lang="zh-CN" altLang="en-US" dirty="0"/>
          </a:p>
        </p:txBody>
      </p:sp>
      <p:sp>
        <p:nvSpPr>
          <p:cNvPr id="3" name="内容占位符 2"/>
          <p:cNvSpPr>
            <a:spLocks noGrp="1"/>
          </p:cNvSpPr>
          <p:nvPr>
            <p:ph idx="1"/>
          </p:nvPr>
        </p:nvSpPr>
        <p:spPr>
          <a:xfrm>
            <a:off x="456431" y="1844824"/>
            <a:ext cx="8364041" cy="4680520"/>
          </a:xfrm>
        </p:spPr>
        <p:txBody>
          <a:bodyPr/>
          <a:lstStyle/>
          <a:p>
            <a:r>
              <a:rPr lang="zh-CN" altLang="en-US" sz="2400" dirty="0"/>
              <a:t>国际象棋定义明确，主要涉及数学，电脑可以轻易表示每一个游戏状态及相应</a:t>
            </a:r>
            <a:r>
              <a:rPr lang="zh-CN" altLang="en-US" sz="2400" dirty="0" smtClean="0"/>
              <a:t>步骤</a:t>
            </a:r>
            <a:endParaRPr lang="en-US" altLang="zh-CN" sz="2400" dirty="0" smtClean="0"/>
          </a:p>
          <a:p>
            <a:r>
              <a:rPr lang="zh-CN" altLang="en-US" sz="2400" dirty="0"/>
              <a:t>沃森是</a:t>
            </a:r>
            <a:r>
              <a:rPr lang="en-US" altLang="zh-CN" sz="2400" dirty="0"/>
              <a:t>IBM</a:t>
            </a:r>
            <a:r>
              <a:rPr lang="zh-CN" altLang="en-US" sz="2400" dirty="0"/>
              <a:t>为了纪念公司成立</a:t>
            </a:r>
            <a:r>
              <a:rPr lang="en-US" altLang="zh-CN" sz="2400" dirty="0"/>
              <a:t>100</a:t>
            </a:r>
            <a:r>
              <a:rPr lang="zh-CN" altLang="en-US" sz="2400" dirty="0"/>
              <a:t>周年研发的一个问答系统</a:t>
            </a:r>
            <a:r>
              <a:rPr lang="zh-CN" altLang="en-US" sz="2400" dirty="0" smtClean="0"/>
              <a:t>，这</a:t>
            </a:r>
            <a:r>
              <a:rPr lang="zh-CN" altLang="en-US" sz="2400" dirty="0"/>
              <a:t>中间又涉及到机器学习、大规模并行计算、语义处理等领域</a:t>
            </a:r>
            <a:r>
              <a:rPr lang="zh-CN" altLang="en-US" sz="2400" dirty="0" smtClean="0"/>
              <a:t>。</a:t>
            </a:r>
            <a:endParaRPr lang="en-US" altLang="zh-CN" sz="2400" dirty="0" smtClean="0"/>
          </a:p>
          <a:p>
            <a:r>
              <a:rPr lang="en-US" altLang="zh-CN" sz="2400" dirty="0" err="1"/>
              <a:t>AlphaGo</a:t>
            </a:r>
            <a:r>
              <a:rPr lang="zh-CN" altLang="en-US" sz="2400" dirty="0"/>
              <a:t>在蒙特卡洛树搜索的框架下，利用深度学习和强化学习技术进行训练和评估，其中用到了人类棋手以往的</a:t>
            </a:r>
            <a:r>
              <a:rPr lang="en-US" altLang="zh-CN" sz="2400" dirty="0"/>
              <a:t>16</a:t>
            </a:r>
            <a:r>
              <a:rPr lang="zh-CN" altLang="en-US" sz="2400" dirty="0"/>
              <a:t>万盘棋谱，以及</a:t>
            </a:r>
            <a:r>
              <a:rPr lang="en-US" altLang="zh-CN" sz="2400" dirty="0" err="1"/>
              <a:t>AlphaGo</a:t>
            </a:r>
            <a:r>
              <a:rPr lang="zh-CN" altLang="en-US" sz="2400" dirty="0"/>
              <a:t>自己左右互搏产生的</a:t>
            </a:r>
            <a:r>
              <a:rPr lang="en-US" altLang="zh-CN" sz="2400" dirty="0"/>
              <a:t>3000</a:t>
            </a:r>
            <a:r>
              <a:rPr lang="zh-CN" altLang="en-US" sz="2400" dirty="0"/>
              <a:t>万盘棋谱，并用到了人类总结的几万个模式</a:t>
            </a:r>
            <a:r>
              <a:rPr lang="zh-CN" altLang="en-US" sz="2400" dirty="0" smtClean="0"/>
              <a:t>，并</a:t>
            </a:r>
            <a:r>
              <a:rPr lang="zh-CN" altLang="en-US" sz="2400" dirty="0"/>
              <a:t>于</a:t>
            </a:r>
            <a:r>
              <a:rPr lang="en-US" altLang="zh-CN" sz="2400" dirty="0"/>
              <a:t>2016</a:t>
            </a:r>
            <a:r>
              <a:rPr lang="zh-CN" altLang="en-US" sz="2400" dirty="0"/>
              <a:t>年</a:t>
            </a:r>
            <a:r>
              <a:rPr lang="en-US" altLang="zh-CN" sz="2400" dirty="0"/>
              <a:t>3</a:t>
            </a:r>
            <a:r>
              <a:rPr lang="zh-CN" altLang="en-US" sz="2400" dirty="0"/>
              <a:t>月以</a:t>
            </a:r>
            <a:r>
              <a:rPr lang="en-US" altLang="zh-CN" sz="2400" dirty="0"/>
              <a:t>4:1</a:t>
            </a:r>
            <a:r>
              <a:rPr lang="zh-CN" altLang="en-US" sz="2400" dirty="0"/>
              <a:t>的成绩战胜了韩国围棋职业高手李世石</a:t>
            </a:r>
            <a:r>
              <a:rPr lang="zh-CN" altLang="en-US" sz="2400" dirty="0" smtClean="0"/>
              <a:t>。</a:t>
            </a:r>
            <a:endParaRPr lang="en-US" altLang="zh-CN" sz="2400" dirty="0" smtClean="0"/>
          </a:p>
          <a:p>
            <a:r>
              <a:rPr lang="en-US" altLang="zh-CN" sz="2400" dirty="0"/>
              <a:t>http://www.sohu.com/a/128163174_115978</a:t>
            </a:r>
            <a:endParaRPr lang="zh-CN" altLang="en-US" sz="2400"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62</a:t>
            </a:fld>
            <a:endParaRPr lang="en-US" altLang="zh-CN"/>
          </a:p>
        </p:txBody>
      </p:sp>
    </p:spTree>
    <p:extLst>
      <p:ext uri="{BB962C8B-B14F-4D97-AF65-F5344CB8AC3E}">
        <p14:creationId xmlns:p14="http://schemas.microsoft.com/office/powerpoint/2010/main" val="20465595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945134-185A-44D9-BD50-7F58186F4F6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63</a:t>
            </a:fld>
            <a:endParaRPr kumimoji="0" lang="en-US" altLang="zh-CN" sz="1400" smtClean="0">
              <a:latin typeface="Tahoma" panose="020B0604030504040204" pitchFamily="34" charset="0"/>
              <a:ea typeface="宋体" panose="02010600030101010101" pitchFamily="2" charset="-122"/>
            </a:endParaRPr>
          </a:p>
        </p:txBody>
      </p:sp>
      <p:sp>
        <p:nvSpPr>
          <p:cNvPr id="68611" name="Rectangle 2"/>
          <p:cNvSpPr>
            <a:spLocks noGrp="1" noChangeArrowheads="1"/>
          </p:cNvSpPr>
          <p:nvPr>
            <p:ph type="title"/>
          </p:nvPr>
        </p:nvSpPr>
        <p:spPr/>
        <p:txBody>
          <a:bodyPr/>
          <a:lstStyle/>
          <a:p>
            <a:pPr eaLnBrk="1" hangingPunct="1"/>
            <a:r>
              <a:rPr lang="zh-CN" altLang="en-US" smtClean="0"/>
              <a:t>模仿人手的动作</a:t>
            </a:r>
          </a:p>
        </p:txBody>
      </p:sp>
      <p:pic>
        <p:nvPicPr>
          <p:cNvPr id="68612" name="Picture 4" descr="j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438400"/>
            <a:ext cx="4267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j29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362200"/>
            <a:ext cx="3657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E5E49A-7422-4219-9D56-F3277DD3DFAF}"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64</a:t>
            </a:fld>
            <a:endParaRPr kumimoji="0" lang="en-US" altLang="zh-CN" sz="1400" smtClean="0">
              <a:latin typeface="Tahoma" panose="020B0604030504040204" pitchFamily="34" charset="0"/>
              <a:ea typeface="宋体" panose="02010600030101010101" pitchFamily="2" charset="-122"/>
            </a:endParaRPr>
          </a:p>
        </p:txBody>
      </p:sp>
      <p:sp>
        <p:nvSpPr>
          <p:cNvPr id="69635" name="Rectangle 2"/>
          <p:cNvSpPr>
            <a:spLocks noGrp="1" noChangeArrowheads="1"/>
          </p:cNvSpPr>
          <p:nvPr>
            <p:ph type="title"/>
          </p:nvPr>
        </p:nvSpPr>
        <p:spPr/>
        <p:txBody>
          <a:bodyPr/>
          <a:lstStyle/>
          <a:p>
            <a:pPr eaLnBrk="1" hangingPunct="1"/>
            <a:r>
              <a:rPr lang="zh-CN" altLang="en-US" smtClean="0"/>
              <a:t>开啤酒盖</a:t>
            </a:r>
            <a:r>
              <a:rPr lang="en-US" altLang="zh-CN" smtClean="0"/>
              <a:t>VS.</a:t>
            </a:r>
            <a:r>
              <a:rPr lang="zh-CN" altLang="en-US" smtClean="0"/>
              <a:t>机器人足球赛</a:t>
            </a:r>
          </a:p>
        </p:txBody>
      </p:sp>
      <p:pic>
        <p:nvPicPr>
          <p:cNvPr id="69636" name="Picture 4" descr="j10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667000"/>
            <a:ext cx="4038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j107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667000"/>
            <a:ext cx="437197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EECBBD-EA67-4D9B-AF72-EB951FAD843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65</a:t>
            </a:fld>
            <a:endParaRPr kumimoji="0" lang="en-US" altLang="zh-CN" sz="1400" smtClean="0">
              <a:latin typeface="Tahoma" panose="020B0604030504040204" pitchFamily="34" charset="0"/>
              <a:ea typeface="宋体" panose="02010600030101010101" pitchFamily="2" charset="-122"/>
            </a:endParaRPr>
          </a:p>
        </p:txBody>
      </p:sp>
      <p:sp>
        <p:nvSpPr>
          <p:cNvPr id="70659" name="Rectangle 2"/>
          <p:cNvSpPr>
            <a:spLocks noGrp="1" noChangeArrowheads="1"/>
          </p:cNvSpPr>
          <p:nvPr>
            <p:ph type="title"/>
          </p:nvPr>
        </p:nvSpPr>
        <p:spPr/>
        <p:txBody>
          <a:bodyPr/>
          <a:lstStyle/>
          <a:p>
            <a:pPr eaLnBrk="1" hangingPunct="1"/>
            <a:r>
              <a:rPr lang="zh-CN" altLang="en-US" smtClean="0"/>
              <a:t> 深海作业</a:t>
            </a:r>
            <a:r>
              <a:rPr lang="en-US" altLang="zh-CN" smtClean="0"/>
              <a:t>VS.</a:t>
            </a:r>
            <a:r>
              <a:rPr lang="zh-CN" altLang="en-US" smtClean="0"/>
              <a:t>蜘蛛机器人</a:t>
            </a:r>
          </a:p>
        </p:txBody>
      </p:sp>
      <p:pic>
        <p:nvPicPr>
          <p:cNvPr id="70660" name="Picture 4" descr="j85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362200"/>
            <a:ext cx="42672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descr="j85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362200"/>
            <a:ext cx="41433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248B9C-D12B-4356-A7EC-B66DC37347F1}"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66</a:t>
            </a:fld>
            <a:endParaRPr kumimoji="0" lang="en-US" altLang="zh-CN" sz="1400" smtClean="0">
              <a:latin typeface="Tahoma" panose="020B0604030504040204" pitchFamily="34" charset="0"/>
              <a:ea typeface="宋体" panose="02010600030101010101" pitchFamily="2" charset="-122"/>
            </a:endParaRPr>
          </a:p>
        </p:txBody>
      </p:sp>
      <p:sp>
        <p:nvSpPr>
          <p:cNvPr id="72707" name="Rectangle 2"/>
          <p:cNvSpPr>
            <a:spLocks noGrp="1" noChangeArrowheads="1"/>
          </p:cNvSpPr>
          <p:nvPr>
            <p:ph type="title"/>
          </p:nvPr>
        </p:nvSpPr>
        <p:spPr/>
        <p:txBody>
          <a:bodyPr/>
          <a:lstStyle/>
          <a:p>
            <a:pPr eaLnBrk="1" hangingPunct="1"/>
            <a:r>
              <a:rPr lang="zh-CN" altLang="en-US" sz="4000" smtClean="0"/>
              <a:t>无人驾驶</a:t>
            </a:r>
          </a:p>
        </p:txBody>
      </p:sp>
      <p:sp>
        <p:nvSpPr>
          <p:cNvPr id="72708" name="Rectangle 3"/>
          <p:cNvSpPr>
            <a:spLocks noGrp="1" noChangeArrowheads="1"/>
          </p:cNvSpPr>
          <p:nvPr>
            <p:ph type="body" idx="1"/>
          </p:nvPr>
        </p:nvSpPr>
        <p:spPr>
          <a:xfrm>
            <a:off x="611188" y="1911350"/>
            <a:ext cx="8332787" cy="1916113"/>
          </a:xfrm>
        </p:spPr>
        <p:txBody>
          <a:bodyPr/>
          <a:lstStyle/>
          <a:p>
            <a:pPr eaLnBrk="1" hangingPunct="1"/>
            <a:r>
              <a:rPr lang="en-US" altLang="zh-CN" sz="2000" dirty="0" smtClean="0"/>
              <a:t>2011</a:t>
            </a:r>
            <a:r>
              <a:rPr lang="zh-CN" altLang="en-US" sz="2000" dirty="0" smtClean="0"/>
              <a:t>年</a:t>
            </a:r>
            <a:r>
              <a:rPr lang="en-US" altLang="zh-CN" sz="2000" dirty="0" smtClean="0"/>
              <a:t>7</a:t>
            </a:r>
            <a:r>
              <a:rPr lang="zh-CN" altLang="en-US" sz="2000" dirty="0" smtClean="0"/>
              <a:t>月，国防科技大学自主研制的无人车完成</a:t>
            </a:r>
            <a:r>
              <a:rPr lang="en-US" altLang="zh-CN" sz="2000" dirty="0" smtClean="0"/>
              <a:t>286</a:t>
            </a:r>
            <a:r>
              <a:rPr lang="zh-CN" altLang="en-US" sz="2000" dirty="0" smtClean="0"/>
              <a:t>公里无人驾驶实验</a:t>
            </a:r>
            <a:r>
              <a:rPr lang="en-US" altLang="zh-CN" sz="2000" dirty="0" smtClean="0"/>
              <a:t>(</a:t>
            </a:r>
            <a:r>
              <a:rPr lang="zh-CN" altLang="en-US" sz="2000" dirty="0" smtClean="0"/>
              <a:t>长沙</a:t>
            </a:r>
            <a:r>
              <a:rPr lang="en-US" altLang="zh-CN" sz="2000" dirty="0" smtClean="0"/>
              <a:t>-</a:t>
            </a:r>
            <a:r>
              <a:rPr lang="zh-CN" altLang="en-US" sz="2000" dirty="0" smtClean="0"/>
              <a:t>武汉</a:t>
            </a:r>
            <a:r>
              <a:rPr lang="en-US" altLang="zh-CN" sz="2000" dirty="0" smtClean="0"/>
              <a:t>)</a:t>
            </a:r>
            <a:r>
              <a:rPr lang="zh-CN" altLang="en-US" sz="2000" dirty="0" smtClean="0"/>
              <a:t>，达到世界先进水平</a:t>
            </a:r>
          </a:p>
          <a:p>
            <a:pPr eaLnBrk="1" hangingPunct="1"/>
            <a:r>
              <a:rPr lang="zh-CN" altLang="en-US" sz="2000" dirty="0" smtClean="0"/>
              <a:t>实验中，无人车自主超车</a:t>
            </a:r>
            <a:r>
              <a:rPr lang="en-US" altLang="zh-CN" sz="2000" dirty="0" smtClean="0"/>
              <a:t>67</a:t>
            </a:r>
            <a:r>
              <a:rPr lang="zh-CN" altLang="en-US" sz="2000" dirty="0" smtClean="0"/>
              <a:t>次，超车</a:t>
            </a:r>
            <a:r>
              <a:rPr lang="en-US" altLang="zh-CN" sz="2000" dirty="0" smtClean="0"/>
              <a:t>116</a:t>
            </a:r>
            <a:r>
              <a:rPr lang="zh-CN" altLang="en-US" sz="2000" dirty="0" smtClean="0"/>
              <a:t>辆，北朝被超</a:t>
            </a:r>
            <a:r>
              <a:rPr lang="en-US" altLang="zh-CN" sz="2000" dirty="0" smtClean="0"/>
              <a:t>148</a:t>
            </a:r>
            <a:r>
              <a:rPr lang="zh-CN" altLang="en-US" sz="2000" dirty="0" smtClean="0"/>
              <a:t>次，实测平均时速</a:t>
            </a:r>
            <a:r>
              <a:rPr lang="en-US" altLang="zh-CN" sz="2000" dirty="0" smtClean="0"/>
              <a:t>87</a:t>
            </a:r>
            <a:r>
              <a:rPr lang="zh-CN" altLang="en-US" sz="2000" dirty="0" smtClean="0"/>
              <a:t>公里，途遇复杂天气，部分路段有雾，在咸宁还遭逢降雨</a:t>
            </a:r>
            <a:endParaRPr lang="en-US" altLang="zh-CN" sz="2000" dirty="0" smtClean="0"/>
          </a:p>
          <a:p>
            <a:pPr eaLnBrk="1" hangingPunct="1"/>
            <a:r>
              <a:rPr lang="zh-CN" altLang="en-US" sz="2000" dirty="0" smtClean="0"/>
              <a:t>机器反应速度</a:t>
            </a:r>
            <a:r>
              <a:rPr lang="en-US" altLang="zh-CN" sz="2000" dirty="0" smtClean="0"/>
              <a:t>40</a:t>
            </a:r>
            <a:r>
              <a:rPr lang="zh-CN" altLang="en-US" sz="2000" dirty="0" smtClean="0"/>
              <a:t>毫秒，人是</a:t>
            </a:r>
            <a:r>
              <a:rPr lang="en-US" altLang="zh-CN" sz="2000" dirty="0" smtClean="0"/>
              <a:t>500</a:t>
            </a:r>
            <a:r>
              <a:rPr lang="zh-CN" altLang="en-US" sz="2000" dirty="0" smtClean="0"/>
              <a:t>毫秒。</a:t>
            </a:r>
          </a:p>
        </p:txBody>
      </p:sp>
      <p:pic>
        <p:nvPicPr>
          <p:cNvPr id="72709" name="Picture 4" descr="Img3145135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8" y="3933825"/>
            <a:ext cx="51498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5" descr="Img3145129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3213100"/>
            <a:ext cx="228441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9512" y="2017713"/>
            <a:ext cx="8775576" cy="4114800"/>
          </a:xfrm>
        </p:spPr>
        <p:txBody>
          <a:bodyPr/>
          <a:lstStyle/>
          <a:p>
            <a:r>
              <a:rPr lang="en-US" altLang="zh-CN" dirty="0" smtClean="0"/>
              <a:t>2017.7.5,</a:t>
            </a:r>
            <a:r>
              <a:rPr lang="zh-CN" altLang="en-US" dirty="0" smtClean="0"/>
              <a:t>李彦宏</a:t>
            </a:r>
            <a:r>
              <a:rPr lang="zh-CN" altLang="en-US" dirty="0"/>
              <a:t>乘无人驾驶车上五环 交警介入调查</a:t>
            </a:r>
          </a:p>
          <a:p>
            <a:endParaRPr lang="en-US" altLang="zh-CN" dirty="0" smtClean="0"/>
          </a:p>
          <a:p>
            <a:r>
              <a:rPr lang="en-US" altLang="zh-CN" dirty="0" smtClean="0">
                <a:hlinkClick r:id="rId2"/>
              </a:rPr>
              <a:t>http</a:t>
            </a:r>
            <a:r>
              <a:rPr lang="en-US" altLang="zh-CN" dirty="0">
                <a:hlinkClick r:id="rId2"/>
              </a:rPr>
              <a:t>://www.pcauto.com.cn/news/1023/10230432.html</a:t>
            </a:r>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67</a:t>
            </a:fld>
            <a:endParaRPr lang="en-US" altLang="zh-CN"/>
          </a:p>
        </p:txBody>
      </p:sp>
    </p:spTree>
    <p:extLst>
      <p:ext uri="{BB962C8B-B14F-4D97-AF65-F5344CB8AC3E}">
        <p14:creationId xmlns:p14="http://schemas.microsoft.com/office/powerpoint/2010/main" val="15323744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98FCFD-7F16-421E-B622-1E24DEDCEC9E}"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68</a:t>
            </a:fld>
            <a:endParaRPr kumimoji="0" lang="en-US" altLang="zh-CN" sz="1400" smtClean="0">
              <a:latin typeface="Tahoma" panose="020B0604030504040204" pitchFamily="34" charset="0"/>
              <a:ea typeface="宋体" panose="02010600030101010101" pitchFamily="2" charset="-122"/>
            </a:endParaRPr>
          </a:p>
        </p:txBody>
      </p:sp>
      <p:sp>
        <p:nvSpPr>
          <p:cNvPr id="71683" name="Rectangle 1026"/>
          <p:cNvSpPr>
            <a:spLocks noGrp="1" noChangeArrowheads="1"/>
          </p:cNvSpPr>
          <p:nvPr>
            <p:ph type="title"/>
          </p:nvPr>
        </p:nvSpPr>
        <p:spPr/>
        <p:txBody>
          <a:bodyPr/>
          <a:lstStyle/>
          <a:p>
            <a:pPr eaLnBrk="1" hangingPunct="1"/>
            <a:r>
              <a:rPr lang="zh-CN" altLang="en-US" dirty="0" smtClean="0"/>
              <a:t>机器人治疗</a:t>
            </a:r>
            <a:r>
              <a:rPr lang="en-US" altLang="zh-CN" dirty="0" smtClean="0"/>
              <a:t>-2001.8</a:t>
            </a:r>
            <a:endParaRPr lang="zh-CN" altLang="en-US" dirty="0" smtClean="0"/>
          </a:p>
        </p:txBody>
      </p:sp>
      <p:pic>
        <p:nvPicPr>
          <p:cNvPr id="71684" name="Picture 1030" descr="1160371_1902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362200"/>
            <a:ext cx="28051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1031" descr="38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362200"/>
            <a:ext cx="46799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7E96935-1960-4337-9D3F-7E0B57455548}"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69</a:t>
            </a:fld>
            <a:endParaRPr kumimoji="0" lang="en-US" altLang="zh-CN" sz="1400" smtClean="0">
              <a:latin typeface="Tahoma" panose="020B0604030504040204" pitchFamily="34" charset="0"/>
              <a:ea typeface="宋体" panose="02010600030101010101" pitchFamily="2" charset="-122"/>
            </a:endParaRPr>
          </a:p>
        </p:txBody>
      </p:sp>
      <p:sp>
        <p:nvSpPr>
          <p:cNvPr id="73731" name="Rectangle 2"/>
          <p:cNvSpPr>
            <a:spLocks noGrp="1" noChangeArrowheads="1"/>
          </p:cNvSpPr>
          <p:nvPr>
            <p:ph type="title"/>
          </p:nvPr>
        </p:nvSpPr>
        <p:spPr/>
        <p:txBody>
          <a:bodyPr/>
          <a:lstStyle/>
          <a:p>
            <a:pPr eaLnBrk="1" hangingPunct="1"/>
            <a:r>
              <a:rPr lang="en-US" altLang="zh-CN" smtClean="0"/>
              <a:t>《</a:t>
            </a:r>
            <a:r>
              <a:rPr lang="zh-CN" altLang="en-US" smtClean="0"/>
              <a:t>人工智能</a:t>
            </a:r>
            <a:r>
              <a:rPr lang="en-US" altLang="zh-CN" smtClean="0"/>
              <a:t>》</a:t>
            </a:r>
            <a:r>
              <a:rPr lang="zh-CN" altLang="en-US" smtClean="0"/>
              <a:t>与</a:t>
            </a:r>
            <a:r>
              <a:rPr lang="en-US" altLang="zh-CN" smtClean="0"/>
              <a:t>《</a:t>
            </a:r>
            <a:r>
              <a:rPr lang="zh-CN" altLang="en-US" smtClean="0"/>
              <a:t>终结者</a:t>
            </a:r>
            <a:r>
              <a:rPr lang="en-US" altLang="zh-CN" smtClean="0"/>
              <a:t>5》</a:t>
            </a:r>
            <a:endParaRPr lang="zh-CN" altLang="en-US" smtClean="0"/>
          </a:p>
        </p:txBody>
      </p:sp>
      <p:pic>
        <p:nvPicPr>
          <p:cNvPr id="73732" name="Picture 5" descr="28-3-48175_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2060575"/>
            <a:ext cx="3622675"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2450" y="2060575"/>
            <a:ext cx="3594100" cy="471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教学目的</a:t>
            </a:r>
          </a:p>
        </p:txBody>
      </p:sp>
      <p:sp>
        <p:nvSpPr>
          <p:cNvPr id="12291" name="内容占位符 2"/>
          <p:cNvSpPr>
            <a:spLocks noGrp="1"/>
          </p:cNvSpPr>
          <p:nvPr>
            <p:ph idx="1"/>
          </p:nvPr>
        </p:nvSpPr>
        <p:spPr>
          <a:xfrm>
            <a:off x="468313" y="2017713"/>
            <a:ext cx="8486775" cy="4114800"/>
          </a:xfrm>
        </p:spPr>
        <p:txBody>
          <a:bodyPr/>
          <a:lstStyle/>
          <a:p>
            <a:r>
              <a:rPr lang="zh-CN" altLang="zh-CN" dirty="0" smtClean="0"/>
              <a:t>主要任务是</a:t>
            </a:r>
            <a:r>
              <a:rPr lang="zh-CN" altLang="zh-CN" dirty="0" smtClean="0">
                <a:solidFill>
                  <a:srgbClr val="0070C0"/>
                </a:solidFill>
              </a:rPr>
              <a:t>掌握</a:t>
            </a:r>
            <a:r>
              <a:rPr lang="zh-CN" altLang="zh-CN" dirty="0" smtClean="0"/>
              <a:t>人工智能的基本原理，</a:t>
            </a:r>
            <a:r>
              <a:rPr lang="zh-CN" altLang="zh-CN" dirty="0" smtClean="0">
                <a:solidFill>
                  <a:srgbClr val="0070C0"/>
                </a:solidFill>
              </a:rPr>
              <a:t>学会</a:t>
            </a:r>
            <a:r>
              <a:rPr lang="zh-CN" altLang="zh-CN" dirty="0" smtClean="0"/>
              <a:t>问题求解技术及其应用，包括知识表示方法、一般搜索原理</a:t>
            </a:r>
            <a:r>
              <a:rPr lang="zh-CN" altLang="en-US" dirty="0" smtClean="0"/>
              <a:t>，知识推理和</a:t>
            </a:r>
            <a:r>
              <a:rPr lang="zh-CN" altLang="zh-CN" dirty="0" smtClean="0"/>
              <a:t>高级</a:t>
            </a:r>
            <a:r>
              <a:rPr lang="zh-CN" altLang="en-US" dirty="0" smtClean="0"/>
              <a:t>搜索</a:t>
            </a:r>
            <a:r>
              <a:rPr lang="zh-CN" altLang="zh-CN" dirty="0" smtClean="0"/>
              <a:t>技术</a:t>
            </a:r>
            <a:r>
              <a:rPr lang="zh-CN" altLang="en-US" dirty="0" smtClean="0"/>
              <a:t>，</a:t>
            </a:r>
            <a:r>
              <a:rPr lang="zh-CN" altLang="zh-CN" dirty="0" smtClean="0"/>
              <a:t>机器学习等</a:t>
            </a:r>
            <a:r>
              <a:rPr lang="zh-CN" altLang="en-US" dirty="0" smtClean="0"/>
              <a:t>；</a:t>
            </a:r>
            <a:endParaRPr lang="en-US" altLang="zh-CN" dirty="0" smtClean="0"/>
          </a:p>
          <a:p>
            <a:r>
              <a:rPr lang="zh-CN" altLang="zh-CN" dirty="0" smtClean="0">
                <a:solidFill>
                  <a:srgbClr val="0070C0"/>
                </a:solidFill>
              </a:rPr>
              <a:t>具</a:t>
            </a:r>
            <a:r>
              <a:rPr lang="zh-CN" altLang="en-US" dirty="0" smtClean="0">
                <a:solidFill>
                  <a:srgbClr val="0070C0"/>
                </a:solidFill>
              </a:rPr>
              <a:t>备</a:t>
            </a:r>
            <a:r>
              <a:rPr lang="zh-CN" altLang="zh-CN" dirty="0" smtClean="0"/>
              <a:t>应用人工智能的理论和方法解决问题的基本能力</a:t>
            </a:r>
            <a:r>
              <a:rPr lang="zh-CN" altLang="en-US" dirty="0" smtClean="0"/>
              <a:t>；</a:t>
            </a:r>
            <a:endParaRPr lang="en-US" altLang="zh-CN" dirty="0" smtClean="0"/>
          </a:p>
          <a:p>
            <a:r>
              <a:rPr lang="zh-CN" altLang="zh-CN" dirty="0" smtClean="0">
                <a:solidFill>
                  <a:srgbClr val="0070C0"/>
                </a:solidFill>
              </a:rPr>
              <a:t>了解</a:t>
            </a:r>
            <a:r>
              <a:rPr lang="zh-CN" altLang="zh-CN" dirty="0" smtClean="0"/>
              <a:t>人工智能的最新技术、发展动向和应用成果</a:t>
            </a:r>
            <a:r>
              <a:rPr lang="zh-CN" altLang="en-US" dirty="0" smtClean="0"/>
              <a:t>；</a:t>
            </a:r>
            <a:endParaRPr lang="en-US" altLang="zh-CN" dirty="0" smtClean="0"/>
          </a:p>
          <a:p>
            <a:r>
              <a:rPr lang="zh-CN" altLang="en-US" dirty="0" smtClean="0"/>
              <a:t>为将来读研、就业、出国打好基础，选择一个研究方向</a:t>
            </a:r>
            <a:r>
              <a:rPr lang="zh-CN" altLang="zh-CN" dirty="0" smtClean="0"/>
              <a:t>。</a:t>
            </a:r>
            <a:endParaRPr lang="zh-CN" altLang="en-US" dirty="0" smtClean="0"/>
          </a:p>
        </p:txBody>
      </p:sp>
      <p:sp>
        <p:nvSpPr>
          <p:cNvPr id="122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524C44-33D6-4D69-BF8B-4B0C694D1569}"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7</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DAB407-8275-42B5-B01C-618B326F26DE}" type="slidenum">
              <a:rPr kumimoji="0" lang="zh-CN" altLang="en-US" sz="1400" u="sng" smtClean="0">
                <a:latin typeface="Tahoma" panose="020B0604030504040204" pitchFamily="34" charset="0"/>
                <a:ea typeface="宋体" panose="02010600030101010101" pitchFamily="2" charset="-122"/>
              </a:rPr>
              <a:pPr>
                <a:spcBef>
                  <a:spcPct val="0"/>
                </a:spcBef>
                <a:buClrTx/>
                <a:buSzTx/>
                <a:buFontTx/>
                <a:buNone/>
              </a:pPr>
              <a:t>70</a:t>
            </a:fld>
            <a:endParaRPr kumimoji="0" lang="en-US" altLang="zh-CN" sz="1400" u="sng" smtClean="0">
              <a:latin typeface="Tahoma" panose="020B0604030504040204" pitchFamily="34" charset="0"/>
              <a:ea typeface="宋体" panose="02010600030101010101" pitchFamily="2" charset="-122"/>
            </a:endParaRPr>
          </a:p>
        </p:txBody>
      </p:sp>
      <p:sp>
        <p:nvSpPr>
          <p:cNvPr id="74755" name="Rectangle 2"/>
          <p:cNvSpPr>
            <a:spLocks noGrp="1" noChangeArrowheads="1"/>
          </p:cNvSpPr>
          <p:nvPr>
            <p:ph type="title"/>
          </p:nvPr>
        </p:nvSpPr>
        <p:spPr/>
        <p:txBody>
          <a:bodyPr/>
          <a:lstStyle/>
          <a:p>
            <a:pPr eaLnBrk="1" hangingPunct="1"/>
            <a:r>
              <a:rPr lang="zh-CN" altLang="en-US" u="sng" dirty="0" smtClean="0">
                <a:solidFill>
                  <a:schemeClr val="folHlink"/>
                </a:solidFill>
                <a:latin typeface="华文新魏" panose="02010800040101010101" pitchFamily="2" charset="-122"/>
              </a:rPr>
              <a:t>人工智能的各种认知观</a:t>
            </a:r>
          </a:p>
        </p:txBody>
      </p:sp>
      <p:sp>
        <p:nvSpPr>
          <p:cNvPr id="74756" name="Rectangle 3"/>
          <p:cNvSpPr>
            <a:spLocks noGrp="1" noChangeArrowheads="1"/>
          </p:cNvSpPr>
          <p:nvPr>
            <p:ph type="body" idx="1"/>
          </p:nvPr>
        </p:nvSpPr>
        <p:spPr>
          <a:xfrm>
            <a:off x="539750" y="2017713"/>
            <a:ext cx="8415338" cy="4114800"/>
          </a:xfrm>
        </p:spPr>
        <p:txBody>
          <a:bodyPr/>
          <a:lstStyle/>
          <a:p>
            <a:pPr eaLnBrk="1" hangingPunct="1"/>
            <a:r>
              <a:rPr lang="zh-CN" altLang="en-US" u="sng" dirty="0" smtClean="0"/>
              <a:t>人工智能的主要学派</a:t>
            </a:r>
          </a:p>
          <a:p>
            <a:pPr lvl="1" eaLnBrk="1" hangingPunct="1"/>
            <a:r>
              <a:rPr lang="zh-CN" altLang="en-US" u="sng" dirty="0" smtClean="0"/>
              <a:t>符号主义(</a:t>
            </a:r>
            <a:r>
              <a:rPr lang="en-US" altLang="zh-CN" u="sng" dirty="0" err="1" smtClean="0"/>
              <a:t>Symbolicism</a:t>
            </a:r>
            <a:r>
              <a:rPr lang="en-US" altLang="zh-CN" u="sng" dirty="0" smtClean="0"/>
              <a:t>)，</a:t>
            </a:r>
            <a:r>
              <a:rPr lang="zh-CN" altLang="en-US" u="sng" dirty="0" smtClean="0"/>
              <a:t>又称逻辑主义、心理学派或计算机学派，其原理主要为</a:t>
            </a:r>
            <a:r>
              <a:rPr lang="zh-CN" altLang="en-US" u="sng" dirty="0" smtClean="0">
                <a:solidFill>
                  <a:schemeClr val="tx2"/>
                </a:solidFill>
              </a:rPr>
              <a:t>物理符号系统假设</a:t>
            </a:r>
            <a:r>
              <a:rPr lang="zh-CN" altLang="en-US" u="sng" dirty="0" smtClean="0"/>
              <a:t>和有限合理性原理。</a:t>
            </a:r>
          </a:p>
          <a:p>
            <a:pPr lvl="1" eaLnBrk="1" hangingPunct="1"/>
            <a:r>
              <a:rPr lang="zh-CN" altLang="en-US" u="sng" dirty="0" smtClean="0"/>
              <a:t>连接主义(</a:t>
            </a:r>
            <a:r>
              <a:rPr lang="en-US" altLang="zh-CN" u="sng" dirty="0" err="1" smtClean="0"/>
              <a:t>Connecionism</a:t>
            </a:r>
            <a:r>
              <a:rPr lang="en-US" altLang="zh-CN" u="sng" dirty="0" smtClean="0"/>
              <a:t>)，</a:t>
            </a:r>
            <a:r>
              <a:rPr lang="zh-CN" altLang="en-US" u="sng" dirty="0" smtClean="0"/>
              <a:t>又称仿生学派或生理学派，其原理主要为</a:t>
            </a:r>
            <a:r>
              <a:rPr lang="zh-CN" altLang="en-US" u="sng" dirty="0" smtClean="0">
                <a:solidFill>
                  <a:schemeClr val="folHlink"/>
                </a:solidFill>
              </a:rPr>
              <a:t>神经网络</a:t>
            </a:r>
            <a:r>
              <a:rPr lang="zh-CN" altLang="en-US" u="sng" dirty="0" smtClean="0"/>
              <a:t>及</a:t>
            </a:r>
            <a:r>
              <a:rPr lang="zh-CN" altLang="en-US" u="sng" dirty="0" smtClean="0">
                <a:solidFill>
                  <a:schemeClr val="folHlink"/>
                </a:solidFill>
              </a:rPr>
              <a:t>神经网络间的连接机制</a:t>
            </a:r>
            <a:r>
              <a:rPr lang="zh-CN" altLang="en-US" u="sng" dirty="0" smtClean="0"/>
              <a:t>与学习算法。</a:t>
            </a:r>
            <a:endParaRPr lang="en-US" altLang="zh-CN" u="sng" dirty="0" smtClean="0"/>
          </a:p>
          <a:p>
            <a:pPr lvl="1" eaLnBrk="1" hangingPunct="1"/>
            <a:r>
              <a:rPr lang="zh-CN" altLang="en-US" u="sng" dirty="0" smtClean="0"/>
              <a:t>行为主义(</a:t>
            </a:r>
            <a:r>
              <a:rPr lang="en-US" altLang="zh-CN" u="sng" dirty="0" err="1" smtClean="0"/>
              <a:t>Actionism</a:t>
            </a:r>
            <a:r>
              <a:rPr lang="en-US" altLang="zh-CN" u="sng" dirty="0" smtClean="0"/>
              <a:t>)，</a:t>
            </a:r>
            <a:r>
              <a:rPr lang="zh-CN" altLang="en-US" u="sng" dirty="0" smtClean="0"/>
              <a:t>又称进化主义或控制论学派，其原理为控制论及</a:t>
            </a:r>
            <a:r>
              <a:rPr lang="zh-CN" altLang="en-US" u="sng" dirty="0" smtClean="0">
                <a:solidFill>
                  <a:schemeClr val="folHlink"/>
                </a:solidFill>
              </a:rPr>
              <a:t>感知-动作型控制系统</a:t>
            </a:r>
            <a:r>
              <a:rPr lang="zh-CN" altLang="en-US" u="sng" dirty="0" smtClean="0"/>
              <a:t>。</a:t>
            </a:r>
          </a:p>
          <a:p>
            <a:pPr lvl="1" eaLnBrk="1" hangingPunct="1"/>
            <a:endParaRPr lang="zh-CN" altLang="en-US" u="sng"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B047F93-A083-488B-BE9C-129521115692}" type="slidenum">
              <a:rPr kumimoji="0" lang="zh-CN" altLang="en-US" sz="1400" b="1"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rPr>
              <a:pPr>
                <a:spcBef>
                  <a:spcPct val="0"/>
                </a:spcBef>
                <a:buClrTx/>
                <a:buSzTx/>
                <a:buFontTx/>
                <a:buNone/>
              </a:pPr>
              <a:t>71</a:t>
            </a:fld>
            <a:endParaRPr kumimoji="0" lang="en-US" altLang="zh-CN" sz="1400" b="1" u="sng" smtClean="0">
              <a:effectLst>
                <a:outerShdw blurRad="38100" dist="38100" dir="2700000" algn="tl">
                  <a:srgbClr val="000000">
                    <a:alpha val="43137"/>
                  </a:srgbClr>
                </a:outerShdw>
              </a:effectLst>
              <a:latin typeface="Tahoma" panose="020B0604030504040204" pitchFamily="34" charset="0"/>
              <a:ea typeface="宋体" panose="02010600030101010101" pitchFamily="2" charset="-122"/>
            </a:endParaRPr>
          </a:p>
        </p:txBody>
      </p:sp>
      <p:sp>
        <p:nvSpPr>
          <p:cNvPr id="75779" name="Rectangle 2"/>
          <p:cNvSpPr>
            <a:spLocks noGrp="1" noChangeArrowheads="1"/>
          </p:cNvSpPr>
          <p:nvPr>
            <p:ph type="title"/>
          </p:nvPr>
        </p:nvSpPr>
        <p:spPr/>
        <p:txBody>
          <a:bodyPr/>
          <a:lstStyle/>
          <a:p>
            <a:pPr eaLnBrk="1" hangingPunct="1"/>
            <a:r>
              <a:rPr lang="zh-CN" altLang="en-US" b="1" u="sng" smtClean="0">
                <a:solidFill>
                  <a:schemeClr val="folHlink"/>
                </a:solidFill>
                <a:effectLst>
                  <a:outerShdw blurRad="38100" dist="38100" dir="2700000" algn="tl">
                    <a:srgbClr val="000000">
                      <a:alpha val="43137"/>
                    </a:srgbClr>
                  </a:outerShdw>
                </a:effectLst>
                <a:latin typeface="华文新魏" panose="02010800040101010101" pitchFamily="2" charset="-122"/>
              </a:rPr>
              <a:t>人工智能的各种认知观</a:t>
            </a:r>
          </a:p>
        </p:txBody>
      </p:sp>
      <p:sp>
        <p:nvSpPr>
          <p:cNvPr id="75780" name="Rectangle 3"/>
          <p:cNvSpPr>
            <a:spLocks noGrp="1" noChangeArrowheads="1"/>
          </p:cNvSpPr>
          <p:nvPr>
            <p:ph type="body" idx="1"/>
          </p:nvPr>
        </p:nvSpPr>
        <p:spPr>
          <a:xfrm>
            <a:off x="684213" y="2017713"/>
            <a:ext cx="8459787" cy="4840287"/>
          </a:xfrm>
        </p:spPr>
        <p:txBody>
          <a:bodyPr/>
          <a:lstStyle/>
          <a:p>
            <a:pPr eaLnBrk="1" hangingPunct="1"/>
            <a:r>
              <a:rPr lang="zh-CN" altLang="en-US" sz="2400" b="1" u="sng" smtClean="0">
                <a:solidFill>
                  <a:schemeClr val="tx2"/>
                </a:solidFill>
                <a:effectLst>
                  <a:outerShdw blurRad="38100" dist="38100" dir="2700000" algn="tl">
                    <a:srgbClr val="000000">
                      <a:alpha val="43137"/>
                    </a:srgbClr>
                  </a:outerShdw>
                </a:effectLst>
              </a:rPr>
              <a:t>符号主义</a:t>
            </a:r>
          </a:p>
          <a:p>
            <a:pPr lvl="1" eaLnBrk="1" hangingPunct="1"/>
            <a:r>
              <a:rPr lang="zh-CN" altLang="en-US" b="1" u="sng" smtClean="0">
                <a:effectLst>
                  <a:outerShdw blurRad="38100" dist="38100" dir="2700000" algn="tl">
                    <a:srgbClr val="000000">
                      <a:alpha val="43137"/>
                    </a:srgbClr>
                  </a:outerShdw>
                </a:effectLst>
              </a:rPr>
              <a:t>物理符号系统</a:t>
            </a:r>
            <a:r>
              <a:rPr lang="en-US" altLang="zh-CN" b="1" u="sng" smtClean="0">
                <a:effectLst>
                  <a:outerShdw blurRad="38100" dist="38100" dir="2700000" algn="tl">
                    <a:srgbClr val="000000">
                      <a:alpha val="43137"/>
                    </a:srgbClr>
                  </a:outerShdw>
                </a:effectLst>
                <a:latin typeface="Times New Roman" panose="02020603050405020304" pitchFamily="18" charset="0"/>
              </a:rPr>
              <a:t>—</a:t>
            </a:r>
            <a:r>
              <a:rPr lang="zh-CN" altLang="en-US" b="1" u="sng" smtClean="0">
                <a:effectLst>
                  <a:outerShdw blurRad="38100" dist="38100" dir="2700000" algn="tl">
                    <a:srgbClr val="000000">
                      <a:alpha val="43137"/>
                    </a:srgbClr>
                  </a:outerShdw>
                </a:effectLst>
              </a:rPr>
              <a:t>功能模拟</a:t>
            </a:r>
          </a:p>
          <a:p>
            <a:pPr lvl="1" eaLnBrk="1" hangingPunct="1"/>
            <a:r>
              <a:rPr lang="zh-CN" altLang="en-US" b="1" u="sng" smtClean="0">
                <a:effectLst>
                  <a:outerShdw blurRad="38100" dist="38100" dir="2700000" algn="tl">
                    <a:srgbClr val="000000">
                      <a:alpha val="43137"/>
                    </a:srgbClr>
                  </a:outerShdw>
                </a:effectLst>
              </a:rPr>
              <a:t>人的认知基元是符号，认知过程是符号操作过程</a:t>
            </a:r>
            <a:endParaRPr lang="en-US" altLang="zh-CN" b="1" u="sng" smtClean="0">
              <a:effectLst>
                <a:outerShdw blurRad="38100" dist="38100" dir="2700000" algn="tl">
                  <a:srgbClr val="000000">
                    <a:alpha val="43137"/>
                  </a:srgbClr>
                </a:outerShdw>
              </a:effectLst>
            </a:endParaRPr>
          </a:p>
          <a:p>
            <a:pPr eaLnBrk="1" hangingPunct="1"/>
            <a:r>
              <a:rPr lang="zh-CN" altLang="en-US" sz="2400" b="1" u="sng" smtClean="0">
                <a:solidFill>
                  <a:schemeClr val="tx2"/>
                </a:solidFill>
                <a:effectLst>
                  <a:outerShdw blurRad="38100" dist="38100" dir="2700000" algn="tl">
                    <a:srgbClr val="000000">
                      <a:alpha val="43137"/>
                    </a:srgbClr>
                  </a:outerShdw>
                </a:effectLst>
              </a:rPr>
              <a:t>联结主义</a:t>
            </a:r>
            <a:endParaRPr lang="zh-CN" altLang="en-US" sz="2400" b="1" u="sng" smtClean="0">
              <a:effectLst>
                <a:outerShdw blurRad="38100" dist="38100" dir="2700000" algn="tl">
                  <a:srgbClr val="000000">
                    <a:alpha val="43137"/>
                  </a:srgbClr>
                </a:outerShdw>
              </a:effectLst>
            </a:endParaRPr>
          </a:p>
          <a:p>
            <a:pPr lvl="1" eaLnBrk="1" hangingPunct="1"/>
            <a:r>
              <a:rPr lang="zh-CN" altLang="en-US" b="1" u="sng" smtClean="0">
                <a:effectLst>
                  <a:outerShdw blurRad="38100" dist="38100" dir="2700000" algn="tl">
                    <a:srgbClr val="000000">
                      <a:alpha val="43137"/>
                    </a:srgbClr>
                  </a:outerShdw>
                </a:effectLst>
              </a:rPr>
              <a:t>神经元网络</a:t>
            </a:r>
            <a:r>
              <a:rPr lang="en-US" altLang="zh-CN" b="1" u="sng" smtClean="0">
                <a:effectLst>
                  <a:outerShdw blurRad="38100" dist="38100" dir="2700000" algn="tl">
                    <a:srgbClr val="000000">
                      <a:alpha val="43137"/>
                    </a:srgbClr>
                  </a:outerShdw>
                </a:effectLst>
                <a:latin typeface="Times New Roman" panose="02020603050405020304" pitchFamily="18" charset="0"/>
              </a:rPr>
              <a:t>—</a:t>
            </a:r>
            <a:r>
              <a:rPr lang="zh-CN" altLang="en-US" b="1" u="sng" smtClean="0">
                <a:effectLst>
                  <a:outerShdw blurRad="38100" dist="38100" dir="2700000" algn="tl">
                    <a:srgbClr val="000000">
                      <a:alpha val="43137"/>
                    </a:srgbClr>
                  </a:outerShdw>
                </a:effectLst>
              </a:rPr>
              <a:t>结构模拟</a:t>
            </a:r>
          </a:p>
          <a:p>
            <a:pPr lvl="1" eaLnBrk="1" hangingPunct="1"/>
            <a:r>
              <a:rPr lang="zh-CN" altLang="en-US" b="1" u="sng" smtClean="0">
                <a:effectLst>
                  <a:outerShdw blurRad="38100" dist="38100" dir="2700000" algn="tl">
                    <a:srgbClr val="000000">
                      <a:alpha val="43137"/>
                    </a:srgbClr>
                  </a:outerShdw>
                </a:effectLst>
              </a:rPr>
              <a:t>人的思维基元是神经元</a:t>
            </a:r>
            <a:endParaRPr lang="en-US" altLang="zh-CN" b="1" u="sng" smtClean="0">
              <a:effectLst>
                <a:outerShdw blurRad="38100" dist="38100" dir="2700000" algn="tl">
                  <a:srgbClr val="000000">
                    <a:alpha val="43137"/>
                  </a:srgbClr>
                </a:outerShdw>
              </a:effectLst>
            </a:endParaRPr>
          </a:p>
          <a:p>
            <a:pPr eaLnBrk="1" hangingPunct="1"/>
            <a:r>
              <a:rPr lang="zh-CN" altLang="en-US" sz="2400" b="1" u="sng" smtClean="0">
                <a:solidFill>
                  <a:schemeClr val="tx2"/>
                </a:solidFill>
                <a:effectLst>
                  <a:outerShdw blurRad="38100" dist="38100" dir="2700000" algn="tl">
                    <a:srgbClr val="000000">
                      <a:alpha val="43137"/>
                    </a:srgbClr>
                  </a:outerShdw>
                </a:effectLst>
              </a:rPr>
              <a:t>行为主义</a:t>
            </a:r>
          </a:p>
          <a:p>
            <a:pPr lvl="1" eaLnBrk="1" hangingPunct="1"/>
            <a:r>
              <a:rPr lang="zh-CN" altLang="en-US" b="1" u="sng" smtClean="0">
                <a:effectLst>
                  <a:outerShdw blurRad="38100" dist="38100" dir="2700000" algn="tl">
                    <a:srgbClr val="000000">
                      <a:alpha val="43137"/>
                    </a:srgbClr>
                  </a:outerShdw>
                </a:effectLst>
              </a:rPr>
              <a:t>控制论</a:t>
            </a:r>
            <a:r>
              <a:rPr lang="en-US" altLang="zh-CN" b="1" u="sng" smtClean="0">
                <a:effectLst>
                  <a:outerShdw blurRad="38100" dist="38100" dir="2700000" algn="tl">
                    <a:srgbClr val="000000">
                      <a:alpha val="43137"/>
                    </a:srgbClr>
                  </a:outerShdw>
                </a:effectLst>
                <a:latin typeface="Times New Roman" panose="02020603050405020304" pitchFamily="18" charset="0"/>
              </a:rPr>
              <a:t>—</a:t>
            </a:r>
            <a:r>
              <a:rPr lang="zh-CN" altLang="en-US" b="1" u="sng" smtClean="0">
                <a:effectLst>
                  <a:outerShdw blurRad="38100" dist="38100" dir="2700000" algn="tl">
                    <a:srgbClr val="000000">
                      <a:alpha val="43137"/>
                    </a:srgbClr>
                  </a:outerShdw>
                </a:effectLst>
              </a:rPr>
              <a:t>行为模拟</a:t>
            </a:r>
          </a:p>
          <a:p>
            <a:pPr lvl="1" eaLnBrk="1" hangingPunct="1"/>
            <a:r>
              <a:rPr lang="zh-CN" altLang="en-US" b="1" u="sng" smtClean="0">
                <a:effectLst>
                  <a:outerShdw blurRad="38100" dist="38100" dir="2700000" algn="tl">
                    <a:srgbClr val="000000">
                      <a:alpha val="43137"/>
                    </a:srgbClr>
                  </a:outerShdw>
                </a:effectLst>
              </a:rPr>
              <a:t>智能取决于感知行为</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D07F91B-F8CA-492C-BCFB-0B4E2FB825A9}"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72</a:t>
            </a:fld>
            <a:endParaRPr kumimoji="0" lang="en-US" altLang="zh-CN" sz="1400" b="1" u="sng" smtClean="0">
              <a:latin typeface="Tahoma" panose="020B0604030504040204" pitchFamily="34" charset="0"/>
              <a:ea typeface="宋体" panose="02010600030101010101" pitchFamily="2" charset="-122"/>
            </a:endParaRPr>
          </a:p>
        </p:txBody>
      </p:sp>
      <p:sp>
        <p:nvSpPr>
          <p:cNvPr id="76803" name="Rectangle 2"/>
          <p:cNvSpPr>
            <a:spLocks noGrp="1" noChangeArrowheads="1"/>
          </p:cNvSpPr>
          <p:nvPr>
            <p:ph type="title"/>
          </p:nvPr>
        </p:nvSpPr>
        <p:spPr/>
        <p:txBody>
          <a:bodyPr/>
          <a:lstStyle/>
          <a:p>
            <a:pPr eaLnBrk="1" hangingPunct="1"/>
            <a:r>
              <a:rPr lang="zh-CN" altLang="en-US" sz="4000" b="1" u="sng" smtClean="0">
                <a:solidFill>
                  <a:schemeClr val="folHlink"/>
                </a:solidFill>
                <a:latin typeface="华文新魏" panose="02010800040101010101" pitchFamily="2" charset="-122"/>
              </a:rPr>
              <a:t>人工智能的研究目标和内容</a:t>
            </a:r>
          </a:p>
        </p:txBody>
      </p:sp>
      <p:sp>
        <p:nvSpPr>
          <p:cNvPr id="76804" name="Rectangle 3"/>
          <p:cNvSpPr>
            <a:spLocks noGrp="1" noChangeArrowheads="1"/>
          </p:cNvSpPr>
          <p:nvPr>
            <p:ph type="body" sz="half" idx="1"/>
          </p:nvPr>
        </p:nvSpPr>
        <p:spPr>
          <a:xfrm>
            <a:off x="684213" y="2017713"/>
            <a:ext cx="8259762" cy="4506912"/>
          </a:xfrm>
        </p:spPr>
        <p:txBody>
          <a:bodyPr/>
          <a:lstStyle/>
          <a:p>
            <a:pPr eaLnBrk="1" hangingPunct="1">
              <a:spcBef>
                <a:spcPct val="50000"/>
              </a:spcBef>
              <a:buClr>
                <a:schemeClr val="tx1"/>
              </a:buClr>
              <a:buFont typeface="Wingdings" panose="05000000000000000000" pitchFamily="2" charset="2"/>
              <a:buChar char="§"/>
            </a:pPr>
            <a:r>
              <a:rPr lang="zh-CN" altLang="en-US" sz="3600" b="1" u="sng" smtClean="0">
                <a:solidFill>
                  <a:schemeClr val="tx2"/>
                </a:solidFill>
              </a:rPr>
              <a:t>人工智能的研究目标</a:t>
            </a:r>
          </a:p>
          <a:p>
            <a:pPr eaLnBrk="1" hangingPunct="1"/>
            <a:r>
              <a:rPr lang="zh-CN" altLang="en-US" sz="3200" b="1" u="sng" smtClean="0"/>
              <a:t>更好的理解人类智能</a:t>
            </a:r>
          </a:p>
          <a:p>
            <a:pPr eaLnBrk="1" hangingPunct="1">
              <a:buFont typeface="Wingdings" panose="05000000000000000000" pitchFamily="2" charset="2"/>
              <a:buNone/>
            </a:pPr>
            <a:r>
              <a:rPr lang="zh-CN" altLang="en-US" sz="3200" b="1" u="sng" smtClean="0"/>
              <a:t>     通过编写程序来模仿和检验有关人类智能的理论</a:t>
            </a:r>
          </a:p>
          <a:p>
            <a:pPr eaLnBrk="1" hangingPunct="1"/>
            <a:r>
              <a:rPr lang="zh-CN" altLang="en-US" sz="3200" b="1" u="sng" smtClean="0"/>
              <a:t>创造有用的灵巧程序</a:t>
            </a:r>
          </a:p>
          <a:p>
            <a:pPr eaLnBrk="1" hangingPunct="1">
              <a:buFont typeface="Wingdings" panose="05000000000000000000" pitchFamily="2" charset="2"/>
              <a:buNone/>
            </a:pPr>
            <a:r>
              <a:rPr lang="zh-CN" altLang="en-US" sz="3200" b="1" u="sng" smtClean="0"/>
              <a:t>   该程序能够执行一般需要人类专家才能实现的任务</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b="1" u="sng" dirty="0" smtClean="0"/>
              <a:t>人工智能的研究目标</a:t>
            </a:r>
            <a:r>
              <a:rPr lang="zh-CN" altLang="en-US" b="1" u="sng" dirty="0">
                <a:solidFill>
                  <a:schemeClr val="folHlink"/>
                </a:solidFill>
                <a:latin typeface="华文新魏" panose="02010800040101010101" pitchFamily="2" charset="-122"/>
              </a:rPr>
              <a:t>和内容</a:t>
            </a:r>
            <a:endParaRPr lang="zh-CN" altLang="en-US" b="1" u="sng" dirty="0" smtClean="0"/>
          </a:p>
        </p:txBody>
      </p:sp>
      <p:sp>
        <p:nvSpPr>
          <p:cNvPr id="41987" name="内容占位符 2"/>
          <p:cNvSpPr>
            <a:spLocks noGrp="1"/>
          </p:cNvSpPr>
          <p:nvPr>
            <p:ph idx="1"/>
          </p:nvPr>
        </p:nvSpPr>
        <p:spPr>
          <a:xfrm>
            <a:off x="384175" y="1916113"/>
            <a:ext cx="8559800" cy="4865687"/>
          </a:xfrm>
        </p:spPr>
        <p:txBody>
          <a:bodyPr/>
          <a:lstStyle/>
          <a:p>
            <a:r>
              <a:rPr lang="zh-CN" altLang="en-US" b="1" u="sng" smtClean="0">
                <a:solidFill>
                  <a:srgbClr val="FF0000"/>
                </a:solidFill>
              </a:rPr>
              <a:t>远期：</a:t>
            </a:r>
            <a:r>
              <a:rPr lang="zh-CN" altLang="en-US" b="1" u="sng" smtClean="0"/>
              <a:t>要求计算机不仅能模拟而且可以延伸、扩展人的智能</a:t>
            </a:r>
            <a:r>
              <a:rPr lang="en-US" altLang="zh-CN" b="1" u="sng" smtClean="0"/>
              <a:t>,</a:t>
            </a:r>
            <a:r>
              <a:rPr lang="zh-CN" altLang="en-US" b="1" u="sng" smtClean="0"/>
              <a:t>达到甚至超过人类智能的水平。</a:t>
            </a:r>
            <a:endParaRPr lang="en-US" altLang="zh-CN" b="1" u="sng" smtClean="0"/>
          </a:p>
          <a:p>
            <a:pPr eaLnBrk="1" hangingPunct="1">
              <a:lnSpc>
                <a:spcPct val="90000"/>
              </a:lnSpc>
              <a:spcAft>
                <a:spcPct val="50000"/>
              </a:spcAft>
            </a:pPr>
            <a:r>
              <a:rPr lang="zh-CN" altLang="en-US" b="1" u="sng" smtClean="0">
                <a:solidFill>
                  <a:srgbClr val="FF0000"/>
                </a:solidFill>
              </a:rPr>
              <a:t>近期：</a:t>
            </a:r>
            <a:r>
              <a:rPr lang="zh-CN" altLang="en-US" b="1" u="sng" smtClean="0"/>
              <a:t>使现有的计算机不仅能做一般的数值计算及非数值信息的数据处理，而且能运用知识处理问题，能模拟人类的部分智能行为。</a:t>
            </a:r>
          </a:p>
          <a:p>
            <a:pPr eaLnBrk="1" hangingPunct="1">
              <a:lnSpc>
                <a:spcPct val="90000"/>
              </a:lnSpc>
              <a:spcAft>
                <a:spcPct val="50000"/>
              </a:spcAft>
            </a:pPr>
            <a:r>
              <a:rPr lang="zh-CN" altLang="en-US" sz="2400" b="1" u="sng" smtClean="0"/>
              <a:t>作为工程技术学科，人工智能的目标是提出建造人工智能系统的新技术、新方法和新理论，并在此基础上研制出具有智能行为的计算机系统。</a:t>
            </a:r>
          </a:p>
          <a:p>
            <a:pPr eaLnBrk="1" hangingPunct="1">
              <a:lnSpc>
                <a:spcPct val="90000"/>
              </a:lnSpc>
              <a:spcAft>
                <a:spcPct val="50000"/>
              </a:spcAft>
            </a:pPr>
            <a:r>
              <a:rPr lang="zh-CN" altLang="en-US" sz="2400" b="1" u="sng" smtClean="0"/>
              <a:t>作为理论研究学科，人工智能的目标是提出能够描述和解释智能行为的概念与理论，为建立人工智能系统提供理论依据。</a:t>
            </a:r>
          </a:p>
          <a:p>
            <a:endParaRPr lang="zh-CN" altLang="en-US" b="1" u="sng" smtClean="0"/>
          </a:p>
          <a:p>
            <a:endParaRPr lang="zh-CN" altLang="en-US" b="1" u="sng" smtClean="0"/>
          </a:p>
        </p:txBody>
      </p:sp>
      <p:sp>
        <p:nvSpPr>
          <p:cNvPr id="419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6519EF-385F-4E3A-8871-CC2A0C870C1B}"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73</a:t>
            </a:fld>
            <a:endParaRPr kumimoji="0" lang="en-US" altLang="zh-CN" sz="1400" b="1" u="sng"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113325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820A952-06ED-49C1-948D-E2771C91B26A}"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74</a:t>
            </a:fld>
            <a:endParaRPr kumimoji="0" lang="en-US" altLang="zh-CN" sz="1400" smtClean="0">
              <a:latin typeface="Tahoma" panose="020B0604030504040204" pitchFamily="34" charset="0"/>
              <a:ea typeface="宋体" panose="02010600030101010101" pitchFamily="2" charset="-122"/>
            </a:endParaRPr>
          </a:p>
        </p:txBody>
      </p:sp>
      <p:sp>
        <p:nvSpPr>
          <p:cNvPr id="78851" name="Rectangle 4"/>
          <p:cNvSpPr>
            <a:spLocks noGrp="1" noChangeArrowheads="1"/>
          </p:cNvSpPr>
          <p:nvPr>
            <p:ph type="title"/>
          </p:nvPr>
        </p:nvSpPr>
        <p:spPr/>
        <p:txBody>
          <a:bodyPr/>
          <a:lstStyle/>
          <a:p>
            <a:pPr eaLnBrk="1" hangingPunct="1"/>
            <a:r>
              <a:rPr lang="zh-CN" altLang="en-US" sz="4000" smtClean="0">
                <a:solidFill>
                  <a:schemeClr val="folHlink"/>
                </a:solidFill>
                <a:latin typeface="华文新魏" panose="02010800040101010101" pitchFamily="2" charset="-122"/>
              </a:rPr>
              <a:t>人工智能的研究目标和内容</a:t>
            </a:r>
          </a:p>
        </p:txBody>
      </p:sp>
      <p:sp>
        <p:nvSpPr>
          <p:cNvPr id="78852" name="Rectangle 5"/>
          <p:cNvSpPr>
            <a:spLocks noGrp="1" noChangeArrowheads="1"/>
          </p:cNvSpPr>
          <p:nvPr>
            <p:ph type="body" sz="half" idx="1"/>
          </p:nvPr>
        </p:nvSpPr>
        <p:spPr>
          <a:xfrm>
            <a:off x="611188" y="2017713"/>
            <a:ext cx="4381500" cy="4579937"/>
          </a:xfrm>
        </p:spPr>
        <p:txBody>
          <a:bodyPr/>
          <a:lstStyle/>
          <a:p>
            <a:pPr eaLnBrk="1" hangingPunct="1">
              <a:lnSpc>
                <a:spcPct val="90000"/>
              </a:lnSpc>
            </a:pPr>
            <a:r>
              <a:rPr lang="en-US" altLang="zh-CN" sz="2400" smtClean="0"/>
              <a:t>Knowledge representation(including formal logic)</a:t>
            </a:r>
          </a:p>
          <a:p>
            <a:pPr eaLnBrk="1" hangingPunct="1">
              <a:lnSpc>
                <a:spcPct val="90000"/>
              </a:lnSpc>
            </a:pPr>
            <a:r>
              <a:rPr lang="en-US" altLang="zh-CN" sz="2400" smtClean="0"/>
              <a:t>Search</a:t>
            </a:r>
          </a:p>
          <a:p>
            <a:pPr eaLnBrk="1" hangingPunct="1">
              <a:lnSpc>
                <a:spcPct val="90000"/>
              </a:lnSpc>
            </a:pPr>
            <a:r>
              <a:rPr lang="en-US" altLang="zh-CN" sz="2400" smtClean="0"/>
              <a:t>Planning</a:t>
            </a:r>
          </a:p>
          <a:p>
            <a:pPr eaLnBrk="1" hangingPunct="1">
              <a:lnSpc>
                <a:spcPct val="90000"/>
              </a:lnSpc>
            </a:pPr>
            <a:r>
              <a:rPr lang="en-US" altLang="zh-CN" sz="2400" smtClean="0"/>
              <a:t>Reasoning under uncertainty,including probabilistic reasoning</a:t>
            </a:r>
          </a:p>
          <a:p>
            <a:pPr eaLnBrk="1" hangingPunct="1">
              <a:lnSpc>
                <a:spcPct val="90000"/>
              </a:lnSpc>
            </a:pPr>
            <a:r>
              <a:rPr lang="en-US" altLang="zh-CN" sz="2400" smtClean="0"/>
              <a:t>Learning</a:t>
            </a:r>
          </a:p>
          <a:p>
            <a:pPr eaLnBrk="1" hangingPunct="1">
              <a:lnSpc>
                <a:spcPct val="90000"/>
              </a:lnSpc>
            </a:pPr>
            <a:r>
              <a:rPr lang="en-US" altLang="zh-CN" sz="2400" smtClean="0"/>
              <a:t>Robotics and perception</a:t>
            </a:r>
          </a:p>
          <a:p>
            <a:pPr eaLnBrk="1" hangingPunct="1">
              <a:lnSpc>
                <a:spcPct val="90000"/>
              </a:lnSpc>
            </a:pPr>
            <a:r>
              <a:rPr lang="en-US" altLang="zh-CN" sz="2400" smtClean="0"/>
              <a:t>Natural language processing</a:t>
            </a:r>
            <a:endParaRPr lang="zh-CN" altLang="en-US" sz="2400" smtClean="0"/>
          </a:p>
        </p:txBody>
      </p:sp>
      <p:pic>
        <p:nvPicPr>
          <p:cNvPr id="78853" name="Picture 6"/>
          <p:cNvPicPr>
            <a:picLocks noGrp="1" noChangeAspect="1" noChangeArrowheads="1"/>
          </p:cNvPicPr>
          <p:nvPr>
            <p:ph type="body" sz="half" idx="2"/>
          </p:nvPr>
        </p:nvPicPr>
        <p:blipFill>
          <a:blip r:embed="rId6">
            <a:extLst>
              <a:ext uri="{28A0092B-C50C-407E-A947-70E740481C1C}">
                <a14:useLocalDpi xmlns:a14="http://schemas.microsoft.com/office/drawing/2010/main" val="0"/>
              </a:ext>
            </a:extLst>
          </a:blip>
          <a:srcRect/>
          <a:stretch>
            <a:fillRect/>
          </a:stretch>
        </p:blipFill>
        <p:spPr>
          <a:xfrm>
            <a:off x="4787900" y="2017713"/>
            <a:ext cx="4167188" cy="4579937"/>
          </a:xfr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5ECE78-3A1E-442A-B149-220AB407C806}"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75</a:t>
            </a:fld>
            <a:endParaRPr kumimoji="0" lang="en-US" altLang="zh-CN" sz="1400" b="1" u="sng" smtClean="0">
              <a:latin typeface="Tahoma" panose="020B0604030504040204" pitchFamily="34" charset="0"/>
              <a:ea typeface="宋体" panose="02010600030101010101" pitchFamily="2" charset="-122"/>
            </a:endParaRPr>
          </a:p>
        </p:txBody>
      </p:sp>
      <p:sp>
        <p:nvSpPr>
          <p:cNvPr id="80899" name="Rectangle 2"/>
          <p:cNvSpPr>
            <a:spLocks noGrp="1" noChangeArrowheads="1"/>
          </p:cNvSpPr>
          <p:nvPr>
            <p:ph type="title"/>
          </p:nvPr>
        </p:nvSpPr>
        <p:spPr/>
        <p:txBody>
          <a:bodyPr/>
          <a:lstStyle/>
          <a:p>
            <a:pPr eaLnBrk="1" hangingPunct="1"/>
            <a:r>
              <a:rPr lang="zh-CN" altLang="en-US" b="1" u="sng" smtClean="0">
                <a:solidFill>
                  <a:schemeClr val="folHlink"/>
                </a:solidFill>
                <a:latin typeface="华文新魏" panose="02010800040101010101" pitchFamily="2" charset="-122"/>
              </a:rPr>
              <a:t>人工智能研究的主要方法</a:t>
            </a:r>
          </a:p>
        </p:txBody>
      </p:sp>
      <p:sp>
        <p:nvSpPr>
          <p:cNvPr id="80900" name="Rectangle 3"/>
          <p:cNvSpPr>
            <a:spLocks noGrp="1" noChangeArrowheads="1"/>
          </p:cNvSpPr>
          <p:nvPr>
            <p:ph type="body" idx="1"/>
          </p:nvPr>
        </p:nvSpPr>
        <p:spPr/>
        <p:txBody>
          <a:bodyPr/>
          <a:lstStyle/>
          <a:p>
            <a:pPr eaLnBrk="1" hangingPunct="1"/>
            <a:r>
              <a:rPr lang="zh-CN" altLang="en-US" b="1" u="sng" smtClean="0"/>
              <a:t>功能模拟法</a:t>
            </a:r>
            <a:r>
              <a:rPr lang="en-US" altLang="zh-CN" b="1" u="sng" smtClean="0"/>
              <a:t>——</a:t>
            </a:r>
            <a:r>
              <a:rPr lang="zh-CN" altLang="en-US" b="1" u="sng" smtClean="0"/>
              <a:t>符号主义</a:t>
            </a:r>
          </a:p>
          <a:p>
            <a:pPr eaLnBrk="1" hangingPunct="1"/>
            <a:r>
              <a:rPr lang="zh-CN" altLang="en-US" b="1" u="sng" smtClean="0"/>
              <a:t>结构模拟法</a:t>
            </a:r>
            <a:r>
              <a:rPr lang="en-US" altLang="zh-CN" b="1" u="sng" smtClean="0"/>
              <a:t>——</a:t>
            </a:r>
            <a:r>
              <a:rPr lang="zh-CN" altLang="en-US" b="1" u="sng" smtClean="0"/>
              <a:t>连接主义</a:t>
            </a:r>
          </a:p>
          <a:p>
            <a:pPr eaLnBrk="1" hangingPunct="1"/>
            <a:r>
              <a:rPr lang="zh-CN" altLang="en-US" b="1" u="sng" smtClean="0"/>
              <a:t>行为模拟法</a:t>
            </a:r>
            <a:r>
              <a:rPr lang="en-US" altLang="zh-CN" b="1" u="sng" smtClean="0"/>
              <a:t>——</a:t>
            </a:r>
            <a:r>
              <a:rPr lang="zh-CN" altLang="en-US" b="1" u="sng" smtClean="0"/>
              <a:t>行为主义</a:t>
            </a:r>
          </a:p>
          <a:p>
            <a:pPr eaLnBrk="1" hangingPunct="1"/>
            <a:r>
              <a:rPr lang="zh-CN" altLang="en-US" b="1" u="sng" smtClean="0"/>
              <a:t>集成模拟法</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zh-CN" b="1" u="sng" smtClean="0">
                <a:latin typeface="华文新魏" panose="02010800040101010101" pitchFamily="2" charset="-122"/>
                <a:ea typeface="华文新魏" panose="02010800040101010101" pitchFamily="2" charset="-122"/>
              </a:rPr>
              <a:t>人工智能</a:t>
            </a:r>
            <a:r>
              <a:rPr lang="zh-CN" altLang="en-US" b="1" u="sng" smtClean="0">
                <a:latin typeface="华文新魏" panose="02010800040101010101" pitchFamily="2" charset="-122"/>
                <a:ea typeface="华文新魏" panose="02010800040101010101" pitchFamily="2" charset="-122"/>
              </a:rPr>
              <a:t>研究的主要内容</a:t>
            </a:r>
          </a:p>
        </p:txBody>
      </p:sp>
      <p:sp>
        <p:nvSpPr>
          <p:cNvPr id="81923" name="Rectangle 3"/>
          <p:cNvSpPr>
            <a:spLocks noGrp="1" noChangeArrowheads="1"/>
          </p:cNvSpPr>
          <p:nvPr>
            <p:ph type="body" sz="half" idx="1"/>
          </p:nvPr>
        </p:nvSpPr>
        <p:spPr>
          <a:xfrm>
            <a:off x="323850" y="2017713"/>
            <a:ext cx="4821238" cy="4506912"/>
          </a:xfrm>
        </p:spPr>
        <p:txBody>
          <a:bodyPr/>
          <a:lstStyle/>
          <a:p>
            <a:r>
              <a:rPr lang="zh-CN" altLang="en-US" sz="2400" b="1" u="sng" smtClean="0">
                <a:latin typeface="华文新魏" panose="02010800040101010101" pitchFamily="2" charset="-122"/>
              </a:rPr>
              <a:t>理论</a:t>
            </a:r>
          </a:p>
          <a:p>
            <a:pPr lvl="1"/>
            <a:r>
              <a:rPr lang="zh-CN" altLang="en-US" sz="2000" b="1" u="sng" smtClean="0"/>
              <a:t>知识表示</a:t>
            </a:r>
            <a:endParaRPr lang="en-US" altLang="zh-CN" sz="2000" b="1" u="sng" smtClean="0"/>
          </a:p>
          <a:p>
            <a:pPr lvl="1">
              <a:buFont typeface="Arial" panose="020B0604020202020204" pitchFamily="34" charset="0"/>
              <a:buChar char="•"/>
            </a:pPr>
            <a:r>
              <a:rPr lang="zh-CN" altLang="en-US" sz="2000" b="1" u="sng" smtClean="0"/>
              <a:t>状态空间法、问题归约法、谓词逻辑法</a:t>
            </a:r>
            <a:r>
              <a:rPr lang="en-US" altLang="zh-CN" sz="2000" b="1" u="sng" smtClean="0"/>
              <a:t>…</a:t>
            </a:r>
          </a:p>
          <a:p>
            <a:pPr lvl="1"/>
            <a:r>
              <a:rPr lang="en-US" altLang="zh-CN" sz="2000" b="1" u="sng" smtClean="0"/>
              <a:t> </a:t>
            </a:r>
            <a:r>
              <a:rPr lang="zh-CN" altLang="en-US" sz="2000" b="1" u="sng" smtClean="0"/>
              <a:t>推理搜索</a:t>
            </a:r>
            <a:endParaRPr lang="en-US" altLang="zh-CN" sz="2000" b="1" u="sng" smtClean="0"/>
          </a:p>
          <a:p>
            <a:pPr lvl="1">
              <a:buFont typeface="Arial" panose="020B0604020202020204" pitchFamily="34" charset="0"/>
              <a:buChar char="•"/>
            </a:pPr>
            <a:r>
              <a:rPr lang="zh-CN" altLang="en-US" sz="2000" b="1" u="sng" smtClean="0"/>
              <a:t>启发式搜索、消解原理、不确定性推理</a:t>
            </a:r>
            <a:r>
              <a:rPr lang="en-US" altLang="zh-CN" sz="2000" b="1" u="sng" smtClean="0"/>
              <a:t>…</a:t>
            </a:r>
          </a:p>
          <a:p>
            <a:pPr lvl="1"/>
            <a:r>
              <a:rPr lang="en-US" altLang="zh-CN" sz="2000" b="1" u="sng" smtClean="0"/>
              <a:t> </a:t>
            </a:r>
            <a:r>
              <a:rPr lang="zh-CN" altLang="en-US" sz="2000" b="1" u="sng" smtClean="0"/>
              <a:t>计算智能</a:t>
            </a:r>
            <a:endParaRPr lang="en-US" altLang="zh-CN" sz="2000" b="1" u="sng" smtClean="0"/>
          </a:p>
          <a:p>
            <a:pPr lvl="1">
              <a:buFont typeface="Arial" panose="020B0604020202020204" pitchFamily="34" charset="0"/>
              <a:buChar char="•"/>
            </a:pPr>
            <a:r>
              <a:rPr lang="zh-CN" altLang="en-US" sz="2000" b="1" u="sng" smtClean="0"/>
              <a:t>模糊计算、神经计算、进化计算</a:t>
            </a:r>
            <a:r>
              <a:rPr lang="en-US" altLang="zh-CN" sz="2000" b="1" u="sng" smtClean="0"/>
              <a:t>…</a:t>
            </a:r>
          </a:p>
          <a:p>
            <a:pPr lvl="1"/>
            <a:r>
              <a:rPr lang="en-US" altLang="zh-CN" sz="2000" b="1" u="sng" smtClean="0"/>
              <a:t> </a:t>
            </a:r>
            <a:r>
              <a:rPr lang="zh-CN" altLang="en-US" sz="2000" b="1" u="sng" smtClean="0"/>
              <a:t>构成技术（系统与语言）</a:t>
            </a:r>
            <a:endParaRPr lang="en-US" altLang="zh-CN" sz="2000" b="1" u="sng" smtClean="0"/>
          </a:p>
          <a:p>
            <a:pPr lvl="1">
              <a:buFont typeface="Arial" panose="020B0604020202020204" pitchFamily="34" charset="0"/>
              <a:buChar char="•"/>
            </a:pPr>
            <a:r>
              <a:rPr lang="zh-CN" altLang="en-US" sz="2000" b="1" u="sng" smtClean="0"/>
              <a:t>产生式系统、</a:t>
            </a:r>
            <a:r>
              <a:rPr lang="en-US" altLang="zh-CN" sz="2000" b="1" u="sng" smtClean="0"/>
              <a:t>LISP</a:t>
            </a:r>
            <a:r>
              <a:rPr lang="zh-CN" altLang="en-US" sz="2000" b="1" u="sng" smtClean="0"/>
              <a:t>语言、</a:t>
            </a:r>
            <a:r>
              <a:rPr lang="en-US" altLang="zh-CN" sz="2000" b="1" u="sng" smtClean="0"/>
              <a:t>Prolog</a:t>
            </a:r>
            <a:r>
              <a:rPr lang="zh-CN" altLang="en-US" sz="2000" b="1" u="sng" smtClean="0"/>
              <a:t>语言</a:t>
            </a:r>
            <a:r>
              <a:rPr lang="en-US" altLang="zh-CN" sz="2000" b="1" u="sng" smtClean="0"/>
              <a:t>…</a:t>
            </a:r>
          </a:p>
          <a:p>
            <a:endParaRPr lang="zh-CN" altLang="en-US" sz="2400" b="1" u="sng" smtClean="0">
              <a:latin typeface="华文新魏" panose="02010800040101010101" pitchFamily="2" charset="-122"/>
            </a:endParaRPr>
          </a:p>
        </p:txBody>
      </p:sp>
      <p:sp>
        <p:nvSpPr>
          <p:cNvPr id="81924" name="Rectangle 4"/>
          <p:cNvSpPr>
            <a:spLocks noGrp="1" noChangeArrowheads="1"/>
          </p:cNvSpPr>
          <p:nvPr>
            <p:ph type="body" sz="half" idx="2"/>
          </p:nvPr>
        </p:nvSpPr>
        <p:spPr/>
        <p:txBody>
          <a:bodyPr/>
          <a:lstStyle/>
          <a:p>
            <a:r>
              <a:rPr lang="zh-CN" altLang="en-US" sz="2400" b="1" u="sng" smtClean="0">
                <a:latin typeface="华文新魏" panose="02010800040101010101" pitchFamily="2" charset="-122"/>
              </a:rPr>
              <a:t>应用</a:t>
            </a:r>
          </a:p>
          <a:p>
            <a:pPr lvl="1"/>
            <a:r>
              <a:rPr lang="zh-CN" altLang="en-US" b="1" u="sng" smtClean="0">
                <a:latin typeface="华文新魏" panose="02010800040101010101" pitchFamily="2" charset="-122"/>
              </a:rPr>
              <a:t>自然语言理解</a:t>
            </a:r>
          </a:p>
          <a:p>
            <a:pPr lvl="1"/>
            <a:r>
              <a:rPr lang="zh-CN" altLang="en-US" b="1" u="sng" smtClean="0">
                <a:latin typeface="华文新魏" panose="02010800040101010101" pitchFamily="2" charset="-122"/>
              </a:rPr>
              <a:t>数据库的智能检索</a:t>
            </a:r>
          </a:p>
          <a:p>
            <a:pPr lvl="1"/>
            <a:r>
              <a:rPr lang="zh-CN" altLang="en-US" b="1" u="sng" smtClean="0">
                <a:latin typeface="华文新魏" panose="02010800040101010101" pitchFamily="2" charset="-122"/>
              </a:rPr>
              <a:t>专家系统</a:t>
            </a:r>
          </a:p>
          <a:p>
            <a:pPr lvl="1"/>
            <a:r>
              <a:rPr lang="zh-CN" altLang="en-US" b="1" u="sng" smtClean="0">
                <a:latin typeface="华文新魏" panose="02010800040101010101" pitchFamily="2" charset="-122"/>
              </a:rPr>
              <a:t>机器定理证明</a:t>
            </a:r>
          </a:p>
          <a:p>
            <a:pPr lvl="1"/>
            <a:r>
              <a:rPr lang="zh-CN" altLang="en-US" b="1" u="sng" smtClean="0">
                <a:latin typeface="华文新魏" panose="02010800040101010101" pitchFamily="2" charset="-122"/>
              </a:rPr>
              <a:t>博弈</a:t>
            </a:r>
          </a:p>
          <a:p>
            <a:pPr lvl="1"/>
            <a:r>
              <a:rPr lang="zh-CN" altLang="en-US" b="1" u="sng" smtClean="0">
                <a:latin typeface="华文新魏" panose="02010800040101010101" pitchFamily="2" charset="-122"/>
              </a:rPr>
              <a:t>机器人学</a:t>
            </a:r>
          </a:p>
          <a:p>
            <a:pPr lvl="1"/>
            <a:r>
              <a:rPr lang="zh-CN" altLang="en-US" b="1" u="sng" smtClean="0">
                <a:latin typeface="华文新魏" panose="02010800040101010101" pitchFamily="2" charset="-122"/>
              </a:rPr>
              <a:t>自动程序设计</a:t>
            </a:r>
          </a:p>
          <a:p>
            <a:pPr lvl="1"/>
            <a:r>
              <a:rPr lang="zh-CN" altLang="en-US" b="1" u="sng" smtClean="0">
                <a:latin typeface="华文新魏" panose="02010800040101010101" pitchFamily="2" charset="-122"/>
              </a:rPr>
              <a:t>组合调度</a:t>
            </a:r>
          </a:p>
          <a:p>
            <a:pPr lvl="1"/>
            <a:r>
              <a:rPr lang="zh-CN" altLang="en-US" b="1" u="sng" smtClean="0">
                <a:latin typeface="华文新魏" panose="02010800040101010101" pitchFamily="2" charset="-122"/>
              </a:rPr>
              <a:t>感知</a:t>
            </a:r>
          </a:p>
          <a:p>
            <a:endParaRPr lang="zh-CN" altLang="en-US" sz="2000" b="1" u="sng"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CDFCB8-6C1E-47FB-BA7C-1D20ECBBCDD7}"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77</a:t>
            </a:fld>
            <a:endParaRPr kumimoji="0" lang="en-US" altLang="zh-CN" sz="1400" b="1" u="sng" smtClean="0">
              <a:latin typeface="Tahoma" panose="020B0604030504040204" pitchFamily="34" charset="0"/>
              <a:ea typeface="宋体" panose="02010600030101010101" pitchFamily="2" charset="-122"/>
            </a:endParaRPr>
          </a:p>
        </p:txBody>
      </p:sp>
      <p:sp>
        <p:nvSpPr>
          <p:cNvPr id="83971" name="Rectangle 2"/>
          <p:cNvSpPr>
            <a:spLocks noGrp="1" noChangeArrowheads="1"/>
          </p:cNvSpPr>
          <p:nvPr>
            <p:ph type="title"/>
          </p:nvPr>
        </p:nvSpPr>
        <p:spPr/>
        <p:txBody>
          <a:bodyPr/>
          <a:lstStyle/>
          <a:p>
            <a:pPr eaLnBrk="1" hangingPunct="1"/>
            <a:r>
              <a:rPr lang="zh-CN" altLang="en-US" b="1" u="sng" smtClean="0">
                <a:solidFill>
                  <a:schemeClr val="folHlink"/>
                </a:solidFill>
                <a:latin typeface="华文新魏" panose="02010800040101010101" pitchFamily="2" charset="-122"/>
              </a:rPr>
              <a:t>问题求解</a:t>
            </a:r>
          </a:p>
        </p:txBody>
      </p:sp>
      <p:sp>
        <p:nvSpPr>
          <p:cNvPr id="83972" name="Rectangle 3"/>
          <p:cNvSpPr>
            <a:spLocks noGrp="1" noChangeArrowheads="1"/>
          </p:cNvSpPr>
          <p:nvPr>
            <p:ph type="body" idx="1"/>
          </p:nvPr>
        </p:nvSpPr>
        <p:spPr>
          <a:xfrm>
            <a:off x="611188" y="2017713"/>
            <a:ext cx="8075612" cy="4459287"/>
          </a:xfrm>
        </p:spPr>
        <p:txBody>
          <a:bodyPr/>
          <a:lstStyle/>
          <a:p>
            <a:pPr eaLnBrk="1" hangingPunct="1"/>
            <a:r>
              <a:rPr lang="zh-CN" altLang="en-US" b="1" u="sng" dirty="0" smtClean="0"/>
              <a:t>主要成就</a:t>
            </a:r>
            <a:endParaRPr lang="en-US" altLang="zh-CN" b="1" u="sng" dirty="0" smtClean="0"/>
          </a:p>
          <a:p>
            <a:pPr lvl="1" eaLnBrk="1" hangingPunct="1"/>
            <a:r>
              <a:rPr lang="zh-CN" altLang="en-US" b="1" u="sng" dirty="0" smtClean="0"/>
              <a:t>问题的表示、分解、搜索、归约等</a:t>
            </a:r>
          </a:p>
          <a:p>
            <a:pPr lvl="1" eaLnBrk="1" hangingPunct="1"/>
            <a:r>
              <a:rPr lang="zh-CN" altLang="en-US" b="1" u="sng" dirty="0" smtClean="0"/>
              <a:t>进行复杂的数学公式符号运算求解</a:t>
            </a:r>
          </a:p>
          <a:p>
            <a:pPr eaLnBrk="1" hangingPunct="1"/>
            <a:r>
              <a:rPr lang="zh-CN" altLang="en-US" b="1" u="sng" dirty="0" smtClean="0"/>
              <a:t>未解决的问题</a:t>
            </a:r>
          </a:p>
          <a:p>
            <a:pPr lvl="1" eaLnBrk="1" hangingPunct="1"/>
            <a:r>
              <a:rPr lang="zh-CN" altLang="en-US" b="1" u="sng" dirty="0" smtClean="0"/>
              <a:t>人类棋手具有的但不能明确表达的能力，如国际象棋大师们洞察棋局的能力</a:t>
            </a:r>
          </a:p>
          <a:p>
            <a:pPr lvl="1" eaLnBrk="1" hangingPunct="1"/>
            <a:r>
              <a:rPr lang="zh-CN" altLang="en-US" b="1" u="sng" dirty="0" smtClean="0"/>
              <a:t>问题的原概念，即问题表示的选择</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0F05D79-7604-4D73-A0C1-82DB99F3BFE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78</a:t>
            </a:fld>
            <a:endParaRPr kumimoji="0" lang="en-US" altLang="zh-CN" sz="1400" smtClean="0">
              <a:latin typeface="Tahoma" panose="020B0604030504040204" pitchFamily="34" charset="0"/>
              <a:ea typeface="宋体" panose="02010600030101010101" pitchFamily="2" charset="-122"/>
            </a:endParaRPr>
          </a:p>
        </p:txBody>
      </p:sp>
      <p:sp>
        <p:nvSpPr>
          <p:cNvPr id="86019" name="Rectangle 2"/>
          <p:cNvSpPr>
            <a:spLocks noGrp="1" noChangeArrowheads="1"/>
          </p:cNvSpPr>
          <p:nvPr>
            <p:ph type="title"/>
          </p:nvPr>
        </p:nvSpPr>
        <p:spPr/>
        <p:txBody>
          <a:bodyPr/>
          <a:lstStyle/>
          <a:p>
            <a:pPr eaLnBrk="1" hangingPunct="1"/>
            <a:r>
              <a:rPr lang="zh-CN" altLang="en-US" smtClean="0">
                <a:solidFill>
                  <a:schemeClr val="folHlink"/>
                </a:solidFill>
                <a:latin typeface="华文新魏" panose="02010800040101010101" pitchFamily="2" charset="-122"/>
              </a:rPr>
              <a:t>逻辑推理与定理证明</a:t>
            </a:r>
          </a:p>
        </p:txBody>
      </p:sp>
      <p:sp>
        <p:nvSpPr>
          <p:cNvPr id="86020" name="Rectangle 3"/>
          <p:cNvSpPr>
            <a:spLocks noGrp="1" noChangeArrowheads="1"/>
          </p:cNvSpPr>
          <p:nvPr>
            <p:ph type="body" idx="1"/>
          </p:nvPr>
        </p:nvSpPr>
        <p:spPr>
          <a:xfrm>
            <a:off x="1182688" y="2017713"/>
            <a:ext cx="7761287" cy="4435475"/>
          </a:xfrm>
        </p:spPr>
        <p:txBody>
          <a:bodyPr/>
          <a:lstStyle/>
          <a:p>
            <a:r>
              <a:rPr lang="zh-CN" altLang="en-US" dirty="0" smtClean="0"/>
              <a:t>通过对事实数据库的操作来证明定理</a:t>
            </a:r>
          </a:p>
          <a:p>
            <a:r>
              <a:rPr lang="zh-CN" altLang="en-US" dirty="0" smtClean="0"/>
              <a:t> 多种证明方法</a:t>
            </a:r>
          </a:p>
          <a:p>
            <a:r>
              <a:rPr lang="zh-CN" altLang="en-US" dirty="0" smtClean="0"/>
              <a:t> 几何定理证明的“吴氏方法”</a:t>
            </a:r>
          </a:p>
          <a:p>
            <a:pPr eaLnBrk="1" hangingPunct="1"/>
            <a:r>
              <a:rPr lang="zh-CN" altLang="en-US" dirty="0" smtClean="0"/>
              <a:t>1976年7月，美国的阿佩尔(</a:t>
            </a:r>
            <a:r>
              <a:rPr lang="en-US" altLang="zh-CN" dirty="0" err="1" smtClean="0"/>
              <a:t>K.Appel</a:t>
            </a:r>
            <a:r>
              <a:rPr lang="en-US" altLang="zh-CN" dirty="0" smtClean="0"/>
              <a:t>)</a:t>
            </a:r>
            <a:r>
              <a:rPr lang="zh-CN" altLang="en-US" dirty="0" smtClean="0"/>
              <a:t>等人合作解决了长达124年</a:t>
            </a:r>
            <a:r>
              <a:rPr lang="en-US" altLang="zh-CN" dirty="0" smtClean="0"/>
              <a:t>(1852)</a:t>
            </a:r>
            <a:r>
              <a:rPr lang="zh-CN" altLang="en-US" dirty="0" smtClean="0"/>
              <a:t>的难题—四色定理。他们用三台大型计算机，花去</a:t>
            </a:r>
            <a:r>
              <a:rPr lang="en-US" altLang="zh-CN" dirty="0" smtClean="0"/>
              <a:t>1200</a:t>
            </a:r>
            <a:r>
              <a:rPr lang="zh-CN" altLang="en-US" dirty="0" smtClean="0"/>
              <a:t>小时</a:t>
            </a:r>
            <a:r>
              <a:rPr lang="en-US" altLang="zh-CN" dirty="0" smtClean="0"/>
              <a:t>CPU</a:t>
            </a:r>
            <a:r>
              <a:rPr lang="zh-CN" altLang="en-US" dirty="0" smtClean="0"/>
              <a:t>时间，并对中间结果进行人为反复修改</a:t>
            </a:r>
            <a:r>
              <a:rPr lang="en-US" altLang="zh-CN" dirty="0" smtClean="0"/>
              <a:t>500</a:t>
            </a:r>
            <a:r>
              <a:rPr lang="zh-CN" altLang="en-US" dirty="0" smtClean="0"/>
              <a:t>多处。 </a:t>
            </a:r>
          </a:p>
        </p:txBody>
      </p:sp>
      <p:pic>
        <p:nvPicPr>
          <p:cNvPr id="86021" name="Picture 2" descr="四色定理"/>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140811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E5AAA8-D4D0-452D-918F-60D2BE2F8247}"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79</a:t>
            </a:fld>
            <a:endParaRPr kumimoji="0" lang="en-US" altLang="zh-CN" sz="1400" smtClean="0">
              <a:latin typeface="Tahoma" panose="020B0604030504040204" pitchFamily="34" charset="0"/>
              <a:ea typeface="宋体" panose="02010600030101010101" pitchFamily="2" charset="-122"/>
            </a:endParaRPr>
          </a:p>
        </p:txBody>
      </p:sp>
      <p:pic>
        <p:nvPicPr>
          <p:cNvPr id="8704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60350"/>
            <a:ext cx="7340600"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666700"/>
            <a:ext cx="8161461" cy="1143000"/>
          </a:xfrm>
        </p:spPr>
        <p:txBody>
          <a:bodyPr/>
          <a:lstStyle/>
          <a:p>
            <a:r>
              <a:rPr lang="zh-CN" altLang="en-US" dirty="0"/>
              <a:t>研究</a:t>
            </a:r>
            <a:r>
              <a:rPr lang="zh-CN" altLang="en-US" dirty="0" smtClean="0"/>
              <a:t>方向：数据挖掘，机器学习</a:t>
            </a:r>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8</a:t>
            </a:fld>
            <a:endParaRPr lang="en-US" altLang="zh-CN"/>
          </a:p>
        </p:txBody>
      </p:sp>
      <p:pic>
        <p:nvPicPr>
          <p:cNvPr id="5" name="图片 4"/>
          <p:cNvPicPr>
            <a:picLocks noChangeAspect="1"/>
          </p:cNvPicPr>
          <p:nvPr/>
        </p:nvPicPr>
        <p:blipFill>
          <a:blip r:embed="rId2"/>
          <a:stretch>
            <a:fillRect/>
          </a:stretch>
        </p:blipFill>
        <p:spPr>
          <a:xfrm>
            <a:off x="1907704" y="1847141"/>
            <a:ext cx="5616624" cy="3670091"/>
          </a:xfrm>
          <a:prstGeom prst="rect">
            <a:avLst/>
          </a:prstGeom>
        </p:spPr>
      </p:pic>
      <p:sp>
        <p:nvSpPr>
          <p:cNvPr id="3" name="文本框 2"/>
          <p:cNvSpPr txBox="1"/>
          <p:nvPr/>
        </p:nvSpPr>
        <p:spPr>
          <a:xfrm>
            <a:off x="599478" y="5711263"/>
            <a:ext cx="8052929" cy="954107"/>
          </a:xfrm>
          <a:prstGeom prst="rect">
            <a:avLst/>
          </a:prstGeom>
          <a:noFill/>
        </p:spPr>
        <p:txBody>
          <a:bodyPr wrap="square" rtlCol="0">
            <a:spAutoFit/>
          </a:bodyPr>
          <a:lstStyle/>
          <a:p>
            <a:pPr marL="457200" indent="-457200">
              <a:buClr>
                <a:srgbClr val="0000FF"/>
              </a:buClr>
              <a:buSzPct val="80000"/>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从事</a:t>
            </a:r>
            <a:r>
              <a:rPr lang="zh-CN" altLang="en-US" sz="2800" dirty="0">
                <a:solidFill>
                  <a:srgbClr val="0000FF"/>
                </a:solidFill>
                <a:latin typeface="华文新魏" panose="02010800040101010101" pitchFamily="2" charset="-122"/>
                <a:ea typeface="华文新魏" panose="02010800040101010101" pitchFamily="2" charset="-122"/>
              </a:rPr>
              <a:t>数据挖掘和机器学习算法</a:t>
            </a:r>
            <a:r>
              <a:rPr lang="zh-CN" altLang="en-US" sz="2800" dirty="0">
                <a:latin typeface="华文新魏" panose="02010800040101010101" pitchFamily="2" charset="-122"/>
                <a:ea typeface="华文新魏" panose="02010800040101010101" pitchFamily="2" charset="-122"/>
              </a:rPr>
              <a:t>及其在</a:t>
            </a:r>
            <a:r>
              <a:rPr lang="zh-CN" altLang="en-US" sz="2800" dirty="0">
                <a:solidFill>
                  <a:srgbClr val="0000FF"/>
                </a:solidFill>
                <a:latin typeface="华文新魏" panose="02010800040101010101" pitchFamily="2" charset="-122"/>
                <a:ea typeface="华文新魏" panose="02010800040101010101" pitchFamily="2" charset="-122"/>
              </a:rPr>
              <a:t>生物信息</a:t>
            </a:r>
            <a:r>
              <a:rPr lang="zh-CN" altLang="en-US" sz="2800" dirty="0">
                <a:latin typeface="华文新魏" panose="02010800040101010101" pitchFamily="2" charset="-122"/>
                <a:ea typeface="华文新魏" panose="02010800040101010101" pitchFamily="2" charset="-122"/>
              </a:rPr>
              <a:t>领域的应用方面的</a:t>
            </a:r>
            <a:r>
              <a:rPr lang="zh-CN" altLang="en-US" sz="2800" dirty="0" smtClean="0">
                <a:latin typeface="华文新魏" panose="02010800040101010101" pitchFamily="2" charset="-122"/>
                <a:ea typeface="华文新魏" panose="02010800040101010101" pitchFamily="2" charset="-122"/>
              </a:rPr>
              <a:t>研究</a:t>
            </a:r>
            <a:r>
              <a:rPr lang="en-US" altLang="zh-CN" sz="2800" dirty="0" smtClean="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031652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A76FBF7-CEF2-4967-B776-8B5096B0CC4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80</a:t>
            </a:fld>
            <a:endParaRPr kumimoji="0" lang="en-US" altLang="zh-CN" sz="1400" smtClean="0">
              <a:latin typeface="Tahoma" panose="020B0604030504040204" pitchFamily="34" charset="0"/>
              <a:ea typeface="宋体" panose="02010600030101010101" pitchFamily="2" charset="-122"/>
            </a:endParaRPr>
          </a:p>
        </p:txBody>
      </p:sp>
      <p:sp>
        <p:nvSpPr>
          <p:cNvPr id="89091" name="Rectangle 2"/>
          <p:cNvSpPr>
            <a:spLocks noGrp="1" noChangeArrowheads="1"/>
          </p:cNvSpPr>
          <p:nvPr>
            <p:ph type="title"/>
          </p:nvPr>
        </p:nvSpPr>
        <p:spPr/>
        <p:txBody>
          <a:bodyPr/>
          <a:lstStyle/>
          <a:p>
            <a:pPr eaLnBrk="1" hangingPunct="1"/>
            <a:r>
              <a:rPr lang="zh-CN" altLang="en-US" smtClean="0"/>
              <a:t>自然语言理解</a:t>
            </a:r>
          </a:p>
        </p:txBody>
      </p:sp>
      <p:sp>
        <p:nvSpPr>
          <p:cNvPr id="89092" name="Rectangle 3"/>
          <p:cNvSpPr>
            <a:spLocks noGrp="1" noChangeArrowheads="1"/>
          </p:cNvSpPr>
          <p:nvPr>
            <p:ph type="body" idx="1"/>
          </p:nvPr>
        </p:nvSpPr>
        <p:spPr>
          <a:xfrm>
            <a:off x="611188" y="2017713"/>
            <a:ext cx="8343900" cy="4114800"/>
          </a:xfrm>
        </p:spPr>
        <p:txBody>
          <a:bodyPr/>
          <a:lstStyle/>
          <a:p>
            <a:pPr eaLnBrk="1" hangingPunct="1"/>
            <a:r>
              <a:rPr lang="zh-CN" altLang="en-US" sz="2400" smtClean="0"/>
              <a:t>已经编写出能够从内部数据库回答问题的程序，这些程序通过阅读文本材料和建立内部数据库，能够把句子从一种语言翻译成另一种语言，执行给出的指令和获取知识等。</a:t>
            </a:r>
          </a:p>
          <a:p>
            <a:pPr eaLnBrk="1" hangingPunct="1"/>
            <a:r>
              <a:rPr lang="zh-CN" altLang="en-US" sz="2400" smtClean="0"/>
              <a:t>有些程序在一定程度上翻译从话筒输入的口头指令。</a:t>
            </a:r>
          </a:p>
          <a:p>
            <a:pPr eaLnBrk="1" hangingPunct="1"/>
            <a:r>
              <a:rPr lang="zh-CN" altLang="en-US" sz="2400" smtClean="0"/>
              <a:t>要建立一个能够生成和“理解”哪怕是片断自然语言的计算机系统是异常困难的。</a:t>
            </a:r>
          </a:p>
          <a:p>
            <a:pPr eaLnBrk="1" hangingPunct="1"/>
            <a:r>
              <a:rPr lang="zh-CN" altLang="en-US" sz="2400" smtClean="0"/>
              <a:t>“理解” 需要上下文知识和根据这些上下文知识和信息用信息发生器进行推理的过程。</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042988" y="625475"/>
            <a:ext cx="8188325" cy="1143000"/>
          </a:xfrm>
        </p:spPr>
        <p:txBody>
          <a:bodyPr/>
          <a:lstStyle/>
          <a:p>
            <a:r>
              <a:rPr lang="zh-CN" altLang="en-US" sz="3600" smtClean="0"/>
              <a:t>讯飞超脑</a:t>
            </a:r>
            <a:r>
              <a:rPr lang="en-US" altLang="zh-CN" sz="3600" smtClean="0"/>
              <a:t>-</a:t>
            </a:r>
            <a:r>
              <a:rPr lang="zh-CN" altLang="en-US" sz="3600" smtClean="0"/>
              <a:t>科大讯飞人工智能计划揭秘</a:t>
            </a:r>
          </a:p>
        </p:txBody>
      </p:sp>
      <p:sp>
        <p:nvSpPr>
          <p:cNvPr id="90115" name="内容占位符 2"/>
          <p:cNvSpPr>
            <a:spLocks noGrp="1"/>
          </p:cNvSpPr>
          <p:nvPr>
            <p:ph idx="1"/>
          </p:nvPr>
        </p:nvSpPr>
        <p:spPr>
          <a:xfrm>
            <a:off x="539750" y="2017713"/>
            <a:ext cx="8415338" cy="4114800"/>
          </a:xfrm>
        </p:spPr>
        <p:txBody>
          <a:bodyPr/>
          <a:lstStyle/>
          <a:p>
            <a:r>
              <a:rPr lang="en-US" altLang="zh-CN" b="1" smtClean="0"/>
              <a:t>2014</a:t>
            </a:r>
            <a:r>
              <a:rPr lang="zh-CN" altLang="en-US" b="1" smtClean="0"/>
              <a:t>年</a:t>
            </a:r>
            <a:r>
              <a:rPr lang="en-US" altLang="zh-CN" b="1" smtClean="0"/>
              <a:t>4</a:t>
            </a:r>
            <a:r>
              <a:rPr lang="zh-CN" altLang="en-US" b="1" smtClean="0"/>
              <a:t>月</a:t>
            </a:r>
            <a:r>
              <a:rPr lang="en-US" altLang="zh-CN" b="1" smtClean="0"/>
              <a:t>24</a:t>
            </a:r>
            <a:r>
              <a:rPr lang="zh-CN" altLang="en-US" b="1" smtClean="0"/>
              <a:t>日，百度推出了与“谷歌大脑”争锋的“百度大脑”计划。</a:t>
            </a:r>
            <a:endParaRPr lang="en-US" altLang="zh-CN" b="1" smtClean="0"/>
          </a:p>
          <a:p>
            <a:r>
              <a:rPr lang="en-US" altLang="zh-CN" b="1" smtClean="0"/>
              <a:t>8</a:t>
            </a:r>
            <a:r>
              <a:rPr lang="zh-CN" altLang="en-US" b="1" smtClean="0"/>
              <a:t>月</a:t>
            </a:r>
            <a:r>
              <a:rPr lang="en-US" altLang="zh-CN" b="1" smtClean="0"/>
              <a:t>20</a:t>
            </a:r>
            <a:r>
              <a:rPr lang="zh-CN" altLang="en-US" b="1" smtClean="0"/>
              <a:t>日，科大发布的“讯飞超脑”。</a:t>
            </a:r>
            <a:endParaRPr lang="en-US" altLang="zh-CN" b="1" smtClean="0"/>
          </a:p>
          <a:p>
            <a:r>
              <a:rPr lang="zh-CN" altLang="en-US" smtClean="0"/>
              <a:t>科大讯飞</a:t>
            </a:r>
            <a:r>
              <a:rPr lang="en-US" altLang="zh-CN" smtClean="0"/>
              <a:t>2016</a:t>
            </a:r>
            <a:r>
              <a:rPr lang="zh-CN" altLang="en-US" smtClean="0"/>
              <a:t>年中报点评：讯飞超脑项目在感知智能、认知智能以及二者深度结合等领域取得显著研究成果。</a:t>
            </a:r>
          </a:p>
          <a:p>
            <a:r>
              <a:rPr lang="zh-CN" altLang="en-US" smtClean="0"/>
              <a:t>讯飞是“定向”智能，百度是“通用”智能。</a:t>
            </a:r>
          </a:p>
        </p:txBody>
      </p:sp>
      <p:sp>
        <p:nvSpPr>
          <p:cNvPr id="901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92E047-F4F8-4A69-A88F-04E5285AC82A}"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81</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7EA8A4-CD87-4B00-B891-F42249BD4DCE}"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82</a:t>
            </a:fld>
            <a:endParaRPr kumimoji="0" lang="en-US" altLang="zh-CN" sz="1400" smtClean="0">
              <a:latin typeface="Tahoma" panose="020B0604030504040204" pitchFamily="34" charset="0"/>
              <a:ea typeface="宋体" panose="02010600030101010101" pitchFamily="2" charset="-122"/>
            </a:endParaRPr>
          </a:p>
        </p:txBody>
      </p:sp>
      <p:pic>
        <p:nvPicPr>
          <p:cNvPr id="9113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8" y="1196975"/>
            <a:ext cx="9026525" cy="512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471CD4-585F-49F2-9066-19AAC715E317}"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83</a:t>
            </a:fld>
            <a:endParaRPr kumimoji="0" lang="en-US" altLang="zh-CN" sz="1400" smtClean="0">
              <a:latin typeface="Tahoma" panose="020B0604030504040204" pitchFamily="34" charset="0"/>
              <a:ea typeface="宋体" panose="02010600030101010101" pitchFamily="2" charset="-122"/>
            </a:endParaRPr>
          </a:p>
        </p:txBody>
      </p:sp>
      <p:pic>
        <p:nvPicPr>
          <p:cNvPr id="9216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879475"/>
            <a:ext cx="9093200" cy="507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3DFB24-453C-4114-8457-2DA63E047409}"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84</a:t>
            </a:fld>
            <a:endParaRPr kumimoji="0" lang="en-US" altLang="zh-CN" sz="1400" smtClean="0">
              <a:latin typeface="Tahoma" panose="020B0604030504040204" pitchFamily="34" charset="0"/>
              <a:ea typeface="宋体" panose="02010600030101010101" pitchFamily="2" charset="-122"/>
            </a:endParaRPr>
          </a:p>
        </p:txBody>
      </p:sp>
      <p:pic>
        <p:nvPicPr>
          <p:cNvPr id="9318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8" y="903288"/>
            <a:ext cx="9047162" cy="511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8E7E8F-1602-4788-84C7-DF99603369C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85</a:t>
            </a:fld>
            <a:endParaRPr kumimoji="0" lang="en-US" altLang="zh-CN" sz="1400" smtClean="0">
              <a:latin typeface="Tahoma" panose="020B0604030504040204" pitchFamily="34" charset="0"/>
              <a:ea typeface="宋体" panose="02010600030101010101" pitchFamily="2" charset="-122"/>
            </a:endParaRPr>
          </a:p>
        </p:txBody>
      </p:sp>
      <p:pic>
        <p:nvPicPr>
          <p:cNvPr id="942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 y="812800"/>
            <a:ext cx="9102725" cy="520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endParaRPr lang="zh-CN" altLang="en-US" smtClean="0"/>
          </a:p>
        </p:txBody>
      </p:sp>
      <p:sp>
        <p:nvSpPr>
          <p:cNvPr id="95235" name="内容占位符 2"/>
          <p:cNvSpPr>
            <a:spLocks noGrp="1"/>
          </p:cNvSpPr>
          <p:nvPr>
            <p:ph idx="1"/>
          </p:nvPr>
        </p:nvSpPr>
        <p:spPr>
          <a:xfrm>
            <a:off x="250825" y="1989138"/>
            <a:ext cx="8693150" cy="4679950"/>
          </a:xfrm>
        </p:spPr>
        <p:txBody>
          <a:bodyPr/>
          <a:lstStyle/>
          <a:p>
            <a:r>
              <a:rPr lang="zh-CN" altLang="en-US" smtClean="0"/>
              <a:t>我们正在探索让</a:t>
            </a:r>
            <a:r>
              <a:rPr lang="zh-CN" altLang="en-US" smtClean="0">
                <a:solidFill>
                  <a:srgbClr val="FF0000"/>
                </a:solidFill>
              </a:rPr>
              <a:t>机器自动学习</a:t>
            </a:r>
            <a:r>
              <a:rPr lang="zh-CN" altLang="en-US" smtClean="0"/>
              <a:t>，这一点就体现在我们的</a:t>
            </a:r>
            <a:r>
              <a:rPr lang="zh-CN" altLang="en-US" smtClean="0">
                <a:solidFill>
                  <a:srgbClr val="FF0000"/>
                </a:solidFill>
              </a:rPr>
              <a:t>核心算法</a:t>
            </a:r>
            <a:r>
              <a:rPr lang="zh-CN" altLang="en-US" smtClean="0"/>
              <a:t>上，能够让机器理解自然语言，同时将自然语言与我们人类的概念连接在一起。</a:t>
            </a:r>
            <a:endParaRPr lang="en-US" altLang="zh-CN" smtClean="0"/>
          </a:p>
          <a:p>
            <a:r>
              <a:rPr lang="zh-CN" altLang="en-US" sz="2400" smtClean="0"/>
              <a:t>今天人工智能的挑战，我们总结主要有三个：</a:t>
            </a:r>
          </a:p>
          <a:p>
            <a:pPr lvl="1"/>
            <a:r>
              <a:rPr lang="en-US" altLang="zh-CN" smtClean="0"/>
              <a:t>Ø </a:t>
            </a:r>
            <a:r>
              <a:rPr lang="zh-CN" altLang="en-US" smtClean="0"/>
              <a:t>第一点就是如何让人工神经网络能够像人的大脑神经网络链接一样，人脑神经元的连接还是比较复杂的；</a:t>
            </a:r>
          </a:p>
          <a:p>
            <a:pPr lvl="1"/>
            <a:r>
              <a:rPr lang="en-US" altLang="zh-CN" smtClean="0"/>
              <a:t>Ø </a:t>
            </a:r>
            <a:r>
              <a:rPr lang="zh-CN" altLang="en-US" smtClean="0"/>
              <a:t>第二个大的挑战就是能够将神经元的数量建立到和人的大脑比较接近的程度，虽然还不能够完全达到人的大脑的水平；</a:t>
            </a:r>
          </a:p>
          <a:p>
            <a:pPr lvl="1"/>
            <a:r>
              <a:rPr lang="en-US" altLang="zh-CN" smtClean="0"/>
              <a:t>Ø </a:t>
            </a:r>
            <a:r>
              <a:rPr lang="zh-CN" altLang="en-US" smtClean="0"/>
              <a:t>第三个就是实现机器学习的另外一种模式，不仅仅让人教给机器怎么做，而是让机器能够具有自动学习的功能。</a:t>
            </a:r>
          </a:p>
          <a:p>
            <a:endParaRPr lang="zh-CN" altLang="en-US" smtClean="0"/>
          </a:p>
        </p:txBody>
      </p:sp>
      <p:sp>
        <p:nvSpPr>
          <p:cNvPr id="952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C5FAF4-E6B6-4E10-84A9-51BC4C6D5D6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86</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3536C1A-32F9-4421-ACE8-707DA1D6147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87</a:t>
            </a:fld>
            <a:endParaRPr kumimoji="0" lang="en-US" altLang="zh-CN" sz="1400" smtClean="0">
              <a:latin typeface="Tahoma" panose="020B0604030504040204" pitchFamily="34" charset="0"/>
              <a:ea typeface="宋体" panose="02010600030101010101" pitchFamily="2" charset="-122"/>
            </a:endParaRPr>
          </a:p>
        </p:txBody>
      </p:sp>
      <p:pic>
        <p:nvPicPr>
          <p:cNvPr id="9625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912813"/>
            <a:ext cx="8785225" cy="496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73F7840-1ACA-44C2-BEFD-D91342FC325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88</a:t>
            </a:fld>
            <a:endParaRPr kumimoji="0" lang="en-US" altLang="zh-CN" sz="1400" smtClean="0">
              <a:latin typeface="Tahoma" panose="020B0604030504040204" pitchFamily="34" charset="0"/>
              <a:ea typeface="宋体" panose="02010600030101010101" pitchFamily="2" charset="-122"/>
            </a:endParaRPr>
          </a:p>
        </p:txBody>
      </p:sp>
      <p:pic>
        <p:nvPicPr>
          <p:cNvPr id="972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898525"/>
            <a:ext cx="8435975"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9552" y="1832475"/>
            <a:ext cx="7772400" cy="4114800"/>
          </a:xfrm>
        </p:spPr>
        <p:txBody>
          <a:bodyPr/>
          <a:lstStyle/>
          <a:p>
            <a:r>
              <a:rPr lang="zh-CN" altLang="en-US" dirty="0" smtClean="0"/>
              <a:t> </a:t>
            </a:r>
            <a:r>
              <a:rPr lang="zh-CN" altLang="en-US" sz="2400" dirty="0" smtClean="0"/>
              <a:t>微软 小冰</a:t>
            </a:r>
            <a:endParaRPr lang="en-US" altLang="zh-CN" sz="2400" dirty="0" smtClean="0"/>
          </a:p>
          <a:p>
            <a:r>
              <a:rPr lang="zh-CN" altLang="en-US" sz="2400" dirty="0"/>
              <a:t>百度</a:t>
            </a:r>
            <a:r>
              <a:rPr lang="zh-CN" altLang="en-US" sz="2400" dirty="0" smtClean="0"/>
              <a:t>机器人 小度</a:t>
            </a:r>
            <a:endParaRPr lang="en-US" altLang="zh-CN" sz="2400" dirty="0" smtClean="0"/>
          </a:p>
          <a:p>
            <a:r>
              <a:rPr lang="zh-CN" altLang="en-US" sz="2400" dirty="0"/>
              <a:t>阿</a:t>
            </a:r>
            <a:r>
              <a:rPr lang="zh-CN" altLang="en-US" sz="2400" dirty="0" smtClean="0"/>
              <a:t>里 小蜜</a:t>
            </a:r>
            <a:endParaRPr lang="en-US" altLang="zh-CN" sz="2400" dirty="0" smtClean="0"/>
          </a:p>
          <a:p>
            <a:r>
              <a:rPr lang="zh-CN" altLang="en-US" sz="2400" dirty="0" smtClean="0"/>
              <a:t>是</a:t>
            </a:r>
            <a:r>
              <a:rPr lang="zh-CN" altLang="en-US" sz="2400" dirty="0"/>
              <a:t>由龙泉寺的法师、居士、志愿者和人工智能领域专家共同</a:t>
            </a:r>
            <a:r>
              <a:rPr lang="zh-CN" altLang="en-US" sz="2400" dirty="0" smtClean="0"/>
              <a:t>制作  </a:t>
            </a:r>
            <a:r>
              <a:rPr lang="zh-CN" altLang="en-US" sz="2400" dirty="0"/>
              <a:t>贤二机器</a:t>
            </a:r>
            <a:r>
              <a:rPr lang="zh-CN" altLang="en-US" sz="2400" dirty="0" smtClean="0"/>
              <a:t>僧</a:t>
            </a:r>
            <a:endParaRPr lang="zh-CN" altLang="en-US" sz="2400"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89</a:t>
            </a:fld>
            <a:endParaRPr lang="en-US" altLang="zh-CN"/>
          </a:p>
        </p:txBody>
      </p:sp>
      <p:pic>
        <p:nvPicPr>
          <p:cNvPr id="5" name="图片 4"/>
          <p:cNvPicPr>
            <a:picLocks noChangeAspect="1"/>
          </p:cNvPicPr>
          <p:nvPr/>
        </p:nvPicPr>
        <p:blipFill>
          <a:blip r:embed="rId2"/>
          <a:stretch>
            <a:fillRect/>
          </a:stretch>
        </p:blipFill>
        <p:spPr>
          <a:xfrm>
            <a:off x="4598646" y="3686562"/>
            <a:ext cx="4123809" cy="3095238"/>
          </a:xfrm>
          <a:prstGeom prst="rect">
            <a:avLst/>
          </a:prstGeom>
        </p:spPr>
      </p:pic>
    </p:spTree>
    <p:extLst>
      <p:ext uri="{BB962C8B-B14F-4D97-AF65-F5344CB8AC3E}">
        <p14:creationId xmlns:p14="http://schemas.microsoft.com/office/powerpoint/2010/main" val="2486633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56AA77F-4E2C-435E-A410-EDD6D668FCBA}" type="slidenum">
              <a:rPr lang="zh-CN" altLang="en-US" smtClean="0"/>
              <a:pPr>
                <a:defRPr/>
              </a:pPr>
              <a:t>9</a:t>
            </a:fld>
            <a:endParaRPr lang="en-US" altLang="zh-CN"/>
          </a:p>
        </p:txBody>
      </p:sp>
      <p:pic>
        <p:nvPicPr>
          <p:cNvPr id="3" name="图片 2"/>
          <p:cNvPicPr>
            <a:picLocks noChangeAspect="1"/>
          </p:cNvPicPr>
          <p:nvPr/>
        </p:nvPicPr>
        <p:blipFill>
          <a:blip r:embed="rId2"/>
          <a:stretch>
            <a:fillRect/>
          </a:stretch>
        </p:blipFill>
        <p:spPr>
          <a:xfrm>
            <a:off x="73714" y="404664"/>
            <a:ext cx="8778369" cy="5544616"/>
          </a:xfrm>
          <a:prstGeom prst="rect">
            <a:avLst/>
          </a:prstGeom>
        </p:spPr>
      </p:pic>
    </p:spTree>
    <p:extLst>
      <p:ext uri="{BB962C8B-B14F-4D97-AF65-F5344CB8AC3E}">
        <p14:creationId xmlns:p14="http://schemas.microsoft.com/office/powerpoint/2010/main" val="13398181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D89BFE8-2FBC-4751-825F-FBF56592D9D7}"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90</a:t>
            </a:fld>
            <a:endParaRPr kumimoji="0" lang="en-US" altLang="zh-CN" sz="1400" smtClean="0">
              <a:latin typeface="Tahoma" panose="020B0604030504040204" pitchFamily="34" charset="0"/>
              <a:ea typeface="宋体" panose="02010600030101010101" pitchFamily="2" charset="-122"/>
            </a:endParaRPr>
          </a:p>
        </p:txBody>
      </p:sp>
      <p:sp>
        <p:nvSpPr>
          <p:cNvPr id="98307" name="Rectangle 2"/>
          <p:cNvSpPr>
            <a:spLocks noGrp="1" noChangeArrowheads="1"/>
          </p:cNvSpPr>
          <p:nvPr>
            <p:ph type="title"/>
          </p:nvPr>
        </p:nvSpPr>
        <p:spPr/>
        <p:txBody>
          <a:bodyPr/>
          <a:lstStyle/>
          <a:p>
            <a:pPr eaLnBrk="1" hangingPunct="1"/>
            <a:r>
              <a:rPr lang="zh-CN" altLang="en-US" smtClean="0"/>
              <a:t>自动程序设计</a:t>
            </a:r>
          </a:p>
        </p:txBody>
      </p:sp>
      <p:sp>
        <p:nvSpPr>
          <p:cNvPr id="98308" name="Rectangle 3"/>
          <p:cNvSpPr>
            <a:spLocks noGrp="1" noChangeArrowheads="1"/>
          </p:cNvSpPr>
          <p:nvPr>
            <p:ph type="body" idx="1"/>
          </p:nvPr>
        </p:nvSpPr>
        <p:spPr>
          <a:xfrm>
            <a:off x="684213" y="2017713"/>
            <a:ext cx="8270875" cy="4114800"/>
          </a:xfrm>
        </p:spPr>
        <p:txBody>
          <a:bodyPr/>
          <a:lstStyle/>
          <a:p>
            <a:pPr eaLnBrk="1" hangingPunct="1">
              <a:lnSpc>
                <a:spcPct val="90000"/>
              </a:lnSpc>
            </a:pPr>
            <a:r>
              <a:rPr lang="zh-CN" altLang="en-US" smtClean="0"/>
              <a:t>已经研制出能够以各种不同的目的描述来编写计算机程序。但仅局限少数几个完全现成的例子。</a:t>
            </a:r>
          </a:p>
          <a:p>
            <a:pPr eaLnBrk="1" hangingPunct="1">
              <a:lnSpc>
                <a:spcPct val="90000"/>
              </a:lnSpc>
            </a:pPr>
            <a:r>
              <a:rPr lang="zh-CN" altLang="en-US" smtClean="0"/>
              <a:t>在某种意义上，编译程序已经在干“自动程序设计”的工作。指能够对程序需要实现什么目标进行非常高级描述的程序，并能够由这个程序产生出所需要的新程序。</a:t>
            </a:r>
          </a:p>
          <a:p>
            <a:pPr eaLnBrk="1" hangingPunct="1">
              <a:lnSpc>
                <a:spcPct val="90000"/>
              </a:lnSpc>
            </a:pPr>
            <a:r>
              <a:rPr lang="zh-CN" altLang="en-US" smtClean="0"/>
              <a:t>“自动程序设计”是自动编制一份程序来获得某种指定结果的任务；而“程序验证”是证明一份给定程序将获得某种指定结果的任务。</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F46736A-DF6F-4668-ABB5-653511A32EB8}" type="slidenum">
              <a:rPr kumimoji="0" lang="zh-CN" altLang="en-US" sz="1400" b="1" u="sng" smtClean="0">
                <a:latin typeface="Tahoma" panose="020B0604030504040204" pitchFamily="34" charset="0"/>
                <a:ea typeface="宋体" panose="02010600030101010101" pitchFamily="2" charset="-122"/>
              </a:rPr>
              <a:pPr>
                <a:spcBef>
                  <a:spcPct val="0"/>
                </a:spcBef>
                <a:buClrTx/>
                <a:buSzTx/>
                <a:buFontTx/>
                <a:buNone/>
              </a:pPr>
              <a:t>91</a:t>
            </a:fld>
            <a:endParaRPr kumimoji="0" lang="en-US" altLang="zh-CN" sz="1400" b="1" u="sng" smtClean="0">
              <a:latin typeface="Tahoma" panose="020B0604030504040204" pitchFamily="34" charset="0"/>
              <a:ea typeface="宋体" panose="02010600030101010101" pitchFamily="2" charset="-122"/>
            </a:endParaRPr>
          </a:p>
        </p:txBody>
      </p:sp>
      <p:sp>
        <p:nvSpPr>
          <p:cNvPr id="99331" name="Rectangle 2"/>
          <p:cNvSpPr>
            <a:spLocks noGrp="1" noChangeArrowheads="1"/>
          </p:cNvSpPr>
          <p:nvPr>
            <p:ph type="title"/>
          </p:nvPr>
        </p:nvSpPr>
        <p:spPr/>
        <p:txBody>
          <a:bodyPr/>
          <a:lstStyle/>
          <a:p>
            <a:pPr eaLnBrk="1" hangingPunct="1"/>
            <a:r>
              <a:rPr lang="zh-CN" altLang="en-US" b="1" u="sng" smtClean="0"/>
              <a:t>专家系统</a:t>
            </a:r>
          </a:p>
        </p:txBody>
      </p:sp>
      <p:sp>
        <p:nvSpPr>
          <p:cNvPr id="99332" name="Rectangle 3"/>
          <p:cNvSpPr>
            <a:spLocks noGrp="1" noChangeArrowheads="1"/>
          </p:cNvSpPr>
          <p:nvPr>
            <p:ph type="body" idx="1"/>
          </p:nvPr>
        </p:nvSpPr>
        <p:spPr>
          <a:xfrm>
            <a:off x="611188" y="2017713"/>
            <a:ext cx="8343900" cy="4114800"/>
          </a:xfrm>
        </p:spPr>
        <p:txBody>
          <a:bodyPr/>
          <a:lstStyle/>
          <a:p>
            <a:pPr eaLnBrk="1" hangingPunct="1"/>
            <a:r>
              <a:rPr lang="zh-CN" altLang="en-US" sz="2400" b="1" u="sng" dirty="0" smtClean="0"/>
              <a:t>专家系统是一个具有大量专门知识与经验等程序系统，它应用人工智能技术，根据某个领域中一个或多个人类专家提供的知识和经验进行推理和判断，模拟人类专家的决策过程，以解决那些需要专家决定的复杂问题。</a:t>
            </a:r>
          </a:p>
          <a:p>
            <a:pPr eaLnBrk="1" hangingPunct="1"/>
            <a:r>
              <a:rPr lang="zh-CN" altLang="en-US" sz="2400" b="1" u="sng" dirty="0" smtClean="0"/>
              <a:t>代表性的是用户与专家系统进行“咨询对话”。</a:t>
            </a:r>
          </a:p>
          <a:p>
            <a:pPr eaLnBrk="1" hangingPunct="1"/>
            <a:r>
              <a:rPr lang="zh-CN" altLang="en-US" sz="2400" b="1" u="sng" dirty="0" smtClean="0"/>
              <a:t>发展专家系统的关键是表达和运用专家知识。</a:t>
            </a:r>
          </a:p>
          <a:p>
            <a:pPr eaLnBrk="1" hangingPunct="1"/>
            <a:r>
              <a:rPr lang="zh-CN" altLang="en-US" sz="2400" b="1" u="sng" dirty="0" smtClean="0"/>
              <a:t>专家系统与传统的计算机程序的本质不同是要解决的问题一般没有算法，经常要在不完全、不精确或不确定的信息的基础上做出结论。</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74A189-2571-41B5-A24B-CC6272B5AD36}"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92</a:t>
            </a:fld>
            <a:endParaRPr kumimoji="0" lang="en-US" altLang="zh-CN" sz="1400" smtClean="0">
              <a:latin typeface="Tahoma" panose="020B0604030504040204" pitchFamily="34" charset="0"/>
              <a:ea typeface="宋体" panose="02010600030101010101" pitchFamily="2" charset="-122"/>
            </a:endParaRPr>
          </a:p>
        </p:txBody>
      </p:sp>
      <p:sp>
        <p:nvSpPr>
          <p:cNvPr id="100355" name="Rectangle 4"/>
          <p:cNvSpPr>
            <a:spLocks noGrp="1" noChangeArrowheads="1"/>
          </p:cNvSpPr>
          <p:nvPr>
            <p:ph type="title"/>
          </p:nvPr>
        </p:nvSpPr>
        <p:spPr/>
        <p:txBody>
          <a:bodyPr/>
          <a:lstStyle/>
          <a:p>
            <a:pPr eaLnBrk="1" hangingPunct="1"/>
            <a:r>
              <a:rPr lang="zh-CN" altLang="en-US" smtClean="0"/>
              <a:t>专家系统</a:t>
            </a:r>
          </a:p>
        </p:txBody>
      </p:sp>
      <p:sp>
        <p:nvSpPr>
          <p:cNvPr id="100356" name="Rectangle 5"/>
          <p:cNvSpPr>
            <a:spLocks noGrp="1" noChangeArrowheads="1"/>
          </p:cNvSpPr>
          <p:nvPr>
            <p:ph type="body" sz="half" idx="1"/>
          </p:nvPr>
        </p:nvSpPr>
        <p:spPr>
          <a:xfrm>
            <a:off x="461563" y="2117952"/>
            <a:ext cx="4607867" cy="4435475"/>
          </a:xfrm>
        </p:spPr>
        <p:txBody>
          <a:bodyPr/>
          <a:lstStyle/>
          <a:p>
            <a:pPr eaLnBrk="1" hangingPunct="1">
              <a:lnSpc>
                <a:spcPct val="90000"/>
              </a:lnSpc>
            </a:pPr>
            <a:r>
              <a:rPr lang="zh-CN" altLang="en-US" sz="2400" dirty="0" smtClean="0"/>
              <a:t>德国博世（</a:t>
            </a:r>
            <a:r>
              <a:rPr lang="en-US" altLang="zh-CN" sz="2400" dirty="0" smtClean="0"/>
              <a:t>BOSCH</a:t>
            </a:r>
            <a:r>
              <a:rPr lang="zh-CN" altLang="en-US" sz="2400" dirty="0" smtClean="0"/>
              <a:t>）公司生产的</a:t>
            </a:r>
            <a:r>
              <a:rPr lang="en-US" altLang="zh-CN" sz="2400" dirty="0" smtClean="0"/>
              <a:t>KTS650</a:t>
            </a:r>
            <a:r>
              <a:rPr lang="zh-CN" altLang="en-US" sz="2400" dirty="0" smtClean="0"/>
              <a:t>汽车故障诊断仪就是此类产品的典型代表。这套软件包含了一个几乎囊括世界上所有车型的资料库和一个故障诊断专家系统，像很多专家系统一样，它能把许多看似复杂的问题化解成为若干个是</a:t>
            </a:r>
            <a:r>
              <a:rPr lang="en-US" altLang="zh-CN" sz="2400" dirty="0" smtClean="0"/>
              <a:t>/</a:t>
            </a:r>
            <a:r>
              <a:rPr lang="zh-CN" altLang="en-US" sz="2400" dirty="0" smtClean="0"/>
              <a:t>否判断，使用者只须按照提示进行操作就可以逐步地发现并排除故障。 </a:t>
            </a:r>
          </a:p>
        </p:txBody>
      </p:sp>
      <p:pic>
        <p:nvPicPr>
          <p:cNvPr id="100357" name="Picture 7" descr="Img201904658"/>
          <p:cNvPicPr>
            <a:picLocks noGrp="1" noChangeAspect="1" noChangeArrowheads="1"/>
          </p:cNvPicPr>
          <p:nvPr>
            <p:ph type="body" sz="half" idx="2"/>
          </p:nvPr>
        </p:nvPicPr>
        <p:blipFill>
          <a:blip r:embed="rId5">
            <a:extLst>
              <a:ext uri="{28A0092B-C50C-407E-A947-70E740481C1C}">
                <a14:useLocalDpi xmlns:a14="http://schemas.microsoft.com/office/drawing/2010/main" val="0"/>
              </a:ext>
            </a:extLst>
          </a:blip>
          <a:srcRect/>
          <a:stretch>
            <a:fillRect/>
          </a:stretch>
        </p:blipFill>
        <p:spPr>
          <a:xfrm>
            <a:off x="5292080" y="2420888"/>
            <a:ext cx="3651895" cy="3384600"/>
          </a:xfr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B84FD0B-2047-4FD2-988D-F9340E1AC0A3}"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93</a:t>
            </a:fld>
            <a:endParaRPr kumimoji="0" lang="en-US" altLang="zh-CN" sz="1400" smtClean="0">
              <a:latin typeface="Tahoma" panose="020B0604030504040204" pitchFamily="34" charset="0"/>
              <a:ea typeface="宋体" panose="02010600030101010101" pitchFamily="2" charset="-122"/>
            </a:endParaRPr>
          </a:p>
        </p:txBody>
      </p:sp>
      <p:sp>
        <p:nvSpPr>
          <p:cNvPr id="101379" name="Rectangle 2"/>
          <p:cNvSpPr>
            <a:spLocks noGrp="1" noChangeArrowheads="1"/>
          </p:cNvSpPr>
          <p:nvPr>
            <p:ph type="title"/>
          </p:nvPr>
        </p:nvSpPr>
        <p:spPr/>
        <p:txBody>
          <a:bodyPr/>
          <a:lstStyle/>
          <a:p>
            <a:pPr eaLnBrk="1" hangingPunct="1"/>
            <a:r>
              <a:rPr lang="zh-CN" altLang="en-US" smtClean="0"/>
              <a:t>机器学习</a:t>
            </a:r>
          </a:p>
        </p:txBody>
      </p:sp>
      <p:sp>
        <p:nvSpPr>
          <p:cNvPr id="101380" name="Rectangle 3"/>
          <p:cNvSpPr>
            <a:spLocks noGrp="1" noChangeArrowheads="1"/>
          </p:cNvSpPr>
          <p:nvPr>
            <p:ph type="body" idx="1"/>
          </p:nvPr>
        </p:nvSpPr>
        <p:spPr>
          <a:xfrm>
            <a:off x="468313" y="2017713"/>
            <a:ext cx="8486775" cy="4306887"/>
          </a:xfrm>
        </p:spPr>
        <p:txBody>
          <a:bodyPr/>
          <a:lstStyle/>
          <a:p>
            <a:pPr eaLnBrk="1" hangingPunct="1"/>
            <a:r>
              <a:rPr lang="zh-CN" altLang="en-US" smtClean="0"/>
              <a:t>学习是人类智能的主要标志和获得知识的基本手段。机器学习是指计算机具有智能的根本途径。</a:t>
            </a:r>
          </a:p>
          <a:p>
            <a:pPr eaLnBrk="1" hangingPunct="1"/>
            <a:r>
              <a:rPr lang="zh-CN" altLang="en-US" smtClean="0"/>
              <a:t>学习是一个有特定目的的知识获取过程，其内部表现为新知识结构的不断建立和修改，而外部表现为性能的改善。</a:t>
            </a:r>
          </a:p>
          <a:p>
            <a:pPr eaLnBrk="1" hangingPunct="1"/>
            <a:r>
              <a:rPr lang="zh-CN" altLang="en-US" smtClean="0"/>
              <a:t>学习过程本质上是学习系统把导师提供的信息转换成能被系统理解并应用的形式的过程。</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863C80-7AD4-4E28-B72D-2C5C2AA4CBD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94</a:t>
            </a:fld>
            <a:endParaRPr kumimoji="0" lang="en-US" altLang="zh-CN" sz="1400" smtClean="0">
              <a:latin typeface="Tahoma" panose="020B0604030504040204" pitchFamily="34" charset="0"/>
              <a:ea typeface="宋体" panose="02010600030101010101" pitchFamily="2" charset="-122"/>
            </a:endParaRPr>
          </a:p>
        </p:txBody>
      </p:sp>
      <p:sp>
        <p:nvSpPr>
          <p:cNvPr id="102403" name="Rectangle 2"/>
          <p:cNvSpPr>
            <a:spLocks noGrp="1" noChangeArrowheads="1"/>
          </p:cNvSpPr>
          <p:nvPr>
            <p:ph type="title"/>
          </p:nvPr>
        </p:nvSpPr>
        <p:spPr/>
        <p:txBody>
          <a:bodyPr/>
          <a:lstStyle/>
          <a:p>
            <a:pPr eaLnBrk="1" hangingPunct="1"/>
            <a:r>
              <a:rPr lang="zh-CN" altLang="en-US" smtClean="0"/>
              <a:t>神经网络</a:t>
            </a:r>
          </a:p>
        </p:txBody>
      </p:sp>
      <p:sp>
        <p:nvSpPr>
          <p:cNvPr id="102404" name="Rectangle 3"/>
          <p:cNvSpPr>
            <a:spLocks noGrp="1" noChangeArrowheads="1"/>
          </p:cNvSpPr>
          <p:nvPr>
            <p:ph type="body" idx="1"/>
          </p:nvPr>
        </p:nvSpPr>
        <p:spPr>
          <a:xfrm>
            <a:off x="755650" y="2017713"/>
            <a:ext cx="8199438" cy="4114800"/>
          </a:xfrm>
        </p:spPr>
        <p:txBody>
          <a:bodyPr/>
          <a:lstStyle/>
          <a:p>
            <a:pPr eaLnBrk="1" hangingPunct="1"/>
            <a:r>
              <a:rPr lang="zh-CN" altLang="en-US" smtClean="0">
                <a:latin typeface="华文新魏" panose="02010800040101010101" pitchFamily="2" charset="-122"/>
              </a:rPr>
              <a:t>人工神经网络采用物理可实现的系统来模仿人脑神经细胞的</a:t>
            </a:r>
            <a:r>
              <a:rPr lang="zh-CN" altLang="en-US" smtClean="0">
                <a:solidFill>
                  <a:schemeClr val="tx2"/>
                </a:solidFill>
                <a:latin typeface="华文新魏" panose="02010800040101010101" pitchFamily="2" charset="-122"/>
              </a:rPr>
              <a:t>结构和功能</a:t>
            </a:r>
            <a:r>
              <a:rPr lang="zh-CN" altLang="en-US" smtClean="0">
                <a:latin typeface="华文新魏" panose="02010800040101010101" pitchFamily="2" charset="-122"/>
              </a:rPr>
              <a:t>的系统</a:t>
            </a:r>
          </a:p>
          <a:p>
            <a:pPr eaLnBrk="1" hangingPunct="1"/>
            <a:r>
              <a:rPr lang="zh-CN" altLang="en-US" smtClean="0">
                <a:latin typeface="华文新魏" panose="02010800040101010101" pitchFamily="2" charset="-122"/>
              </a:rPr>
              <a:t>对神经网络的研究是于20世纪40年代初期， 20世纪80年代再掀高潮，</a:t>
            </a:r>
            <a:r>
              <a:rPr lang="en-US" altLang="zh-CN" smtClean="0">
                <a:latin typeface="华文新魏" panose="02010800040101010101" pitchFamily="2" charset="-122"/>
              </a:rPr>
              <a:t>Hopfield</a:t>
            </a:r>
            <a:r>
              <a:rPr lang="zh-CN" altLang="en-US" smtClean="0">
                <a:latin typeface="华文新魏" panose="02010800040101010101" pitchFamily="2" charset="-122"/>
              </a:rPr>
              <a:t>提出用硬件实现神经网络，</a:t>
            </a:r>
            <a:r>
              <a:rPr lang="en-US" altLang="zh-CN" smtClean="0">
                <a:latin typeface="华文新魏" panose="02010800040101010101" pitchFamily="2" charset="-122"/>
              </a:rPr>
              <a:t>Rumelhart</a:t>
            </a:r>
            <a:r>
              <a:rPr lang="zh-CN" altLang="en-US" smtClean="0">
                <a:latin typeface="华文新魏" panose="02010800040101010101" pitchFamily="2" charset="-122"/>
              </a:rPr>
              <a:t>等人提出多层网络中的反向传播算法(</a:t>
            </a:r>
            <a:r>
              <a:rPr lang="en-US" altLang="zh-CN" smtClean="0">
                <a:latin typeface="华文新魏" panose="02010800040101010101" pitchFamily="2" charset="-122"/>
              </a:rPr>
              <a:t>BP)</a:t>
            </a:r>
          </a:p>
          <a:p>
            <a:pPr eaLnBrk="1" hangingPunct="1"/>
            <a:r>
              <a:rPr lang="zh-CN" altLang="en-US" smtClean="0">
                <a:latin typeface="华文新魏" panose="02010800040101010101" pitchFamily="2" charset="-122"/>
              </a:rPr>
              <a:t>现在，神经网络已在模式识别、图像处理、组合优化、自动控制、信息处理、机器人学和人工智能的其他领域获得日益广泛的应用。</a:t>
            </a:r>
            <a:endParaRPr lang="zh-CN" alt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3E8DF2-2548-4B3E-A369-3BC2429BF33D}"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95</a:t>
            </a:fld>
            <a:endParaRPr kumimoji="0" lang="en-US" altLang="zh-CN" sz="1400" smtClean="0">
              <a:latin typeface="Tahoma" panose="020B0604030504040204" pitchFamily="34" charset="0"/>
              <a:ea typeface="宋体" panose="02010600030101010101" pitchFamily="2" charset="-122"/>
            </a:endParaRPr>
          </a:p>
        </p:txBody>
      </p:sp>
      <p:sp>
        <p:nvSpPr>
          <p:cNvPr id="103427" name="Rectangle 2"/>
          <p:cNvSpPr>
            <a:spLocks noGrp="1" noChangeArrowheads="1"/>
          </p:cNvSpPr>
          <p:nvPr>
            <p:ph type="title"/>
          </p:nvPr>
        </p:nvSpPr>
        <p:spPr/>
        <p:txBody>
          <a:bodyPr/>
          <a:lstStyle/>
          <a:p>
            <a:pPr eaLnBrk="1" hangingPunct="1"/>
            <a:r>
              <a:rPr lang="zh-CN" altLang="en-US" smtClean="0"/>
              <a:t>机器人学</a:t>
            </a:r>
          </a:p>
        </p:txBody>
      </p:sp>
      <p:sp>
        <p:nvSpPr>
          <p:cNvPr id="103428" name="Rectangle 3"/>
          <p:cNvSpPr>
            <a:spLocks noGrp="1" noChangeArrowheads="1"/>
          </p:cNvSpPr>
          <p:nvPr>
            <p:ph type="body" idx="1"/>
          </p:nvPr>
        </p:nvSpPr>
        <p:spPr>
          <a:xfrm>
            <a:off x="684213" y="2017713"/>
            <a:ext cx="8270875" cy="4306887"/>
          </a:xfrm>
        </p:spPr>
        <p:txBody>
          <a:bodyPr/>
          <a:lstStyle/>
          <a:p>
            <a:pPr eaLnBrk="1" hangingPunct="1"/>
            <a:r>
              <a:rPr lang="zh-CN" altLang="en-US" smtClean="0"/>
              <a:t>机器人和机器人学的研究促进了许多人工智能思想的发展。它所导致的一些技术可用来模拟世界的状态，用来描述从一种世界状态转变为另一种世界状态的过程。它对于怎样产生动作序列的规划以及怎样监督这些规划的执行有了一种较好的理解。复杂的机器人控制问题迫使我们发展一些方法，先在抽象和忽略细节的高层进行规划，然后再逐步在细节越来越重要的低层进行规划。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t>在线聊天机器人</a:t>
            </a:r>
          </a:p>
        </p:txBody>
      </p:sp>
      <p:sp>
        <p:nvSpPr>
          <p:cNvPr id="104451" name="内容占位符 2"/>
          <p:cNvSpPr>
            <a:spLocks noGrp="1"/>
          </p:cNvSpPr>
          <p:nvPr>
            <p:ph idx="1"/>
          </p:nvPr>
        </p:nvSpPr>
        <p:spPr>
          <a:xfrm>
            <a:off x="179388" y="2003425"/>
            <a:ext cx="8964612" cy="979488"/>
          </a:xfrm>
        </p:spPr>
        <p:txBody>
          <a:bodyPr/>
          <a:lstStyle/>
          <a:p>
            <a:r>
              <a:rPr lang="en-US" altLang="zh-CN" dirty="0" smtClean="0"/>
              <a:t>2006</a:t>
            </a:r>
            <a:r>
              <a:rPr lang="zh-CN" altLang="en-US" dirty="0" smtClean="0"/>
              <a:t>年，英国的“乔治”。</a:t>
            </a:r>
            <a:endParaRPr lang="en-US" altLang="zh-CN" dirty="0" smtClean="0"/>
          </a:p>
          <a:p>
            <a:r>
              <a:rPr lang="en-US" altLang="zh-CN" dirty="0" smtClean="0">
                <a:hlinkClick r:id="rId2"/>
              </a:rPr>
              <a:t>http://banbao.1kejian.com/banbaowengao/shijiezhizui/21939.html</a:t>
            </a:r>
            <a:endParaRPr lang="zh-CN" altLang="en-US" dirty="0" smtClean="0"/>
          </a:p>
        </p:txBody>
      </p:sp>
      <p:sp>
        <p:nvSpPr>
          <p:cNvPr id="10445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F4B91A-D3C1-4F29-A4FB-223EA9D1EF0C}"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96</a:t>
            </a:fld>
            <a:endParaRPr kumimoji="0" lang="en-US" altLang="zh-CN" sz="1400" smtClean="0">
              <a:latin typeface="Tahoma" panose="020B0604030504040204" pitchFamily="34" charset="0"/>
              <a:ea typeface="宋体" panose="02010600030101010101" pitchFamily="2" charset="-122"/>
            </a:endParaRPr>
          </a:p>
        </p:txBody>
      </p:sp>
      <p:pic>
        <p:nvPicPr>
          <p:cNvPr id="104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654" y="3501008"/>
            <a:ext cx="3311525"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9403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5501BE-4972-4738-8710-8767FE4F5280}"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97</a:t>
            </a:fld>
            <a:endParaRPr kumimoji="0" lang="en-US" altLang="zh-CN" sz="1400" smtClean="0">
              <a:latin typeface="Tahoma" panose="020B0604030504040204" pitchFamily="34" charset="0"/>
              <a:ea typeface="宋体" panose="02010600030101010101" pitchFamily="2" charset="-122"/>
            </a:endParaRPr>
          </a:p>
        </p:txBody>
      </p:sp>
      <p:sp>
        <p:nvSpPr>
          <p:cNvPr id="105475" name="Rectangle 2"/>
          <p:cNvSpPr>
            <a:spLocks noGrp="1" noChangeArrowheads="1"/>
          </p:cNvSpPr>
          <p:nvPr>
            <p:ph type="title"/>
          </p:nvPr>
        </p:nvSpPr>
        <p:spPr>
          <a:xfrm>
            <a:off x="1036638" y="617538"/>
            <a:ext cx="7791450" cy="1143000"/>
          </a:xfrm>
        </p:spPr>
        <p:txBody>
          <a:bodyPr/>
          <a:lstStyle/>
          <a:p>
            <a:pPr eaLnBrk="1" hangingPunct="1"/>
            <a:r>
              <a:rPr lang="zh-CN" altLang="en-US" smtClean="0"/>
              <a:t>中科院的美女机器人</a:t>
            </a:r>
            <a:r>
              <a:rPr lang="en-US" altLang="zh-CN" sz="2000" smtClean="0"/>
              <a:t>http://v.youku.com/v_playlist/f17347775o1p16.html</a:t>
            </a:r>
          </a:p>
        </p:txBody>
      </p:sp>
      <p:pic>
        <p:nvPicPr>
          <p:cNvPr id="105476" name="Picture 5" descr="U1235P2T1D1069586F14DT200608031633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357563"/>
            <a:ext cx="2592387"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6" descr="U1235P2T1D1069586F13DT200608031628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2708275"/>
            <a:ext cx="24479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图片 6" descr="Img271103058.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2095500"/>
            <a:ext cx="16065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7"/>
          <p:cNvSpPr txBox="1">
            <a:spLocks noChangeArrowheads="1"/>
          </p:cNvSpPr>
          <p:nvPr/>
        </p:nvSpPr>
        <p:spPr bwMode="auto">
          <a:xfrm>
            <a:off x="7019925" y="638175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000" dirty="0">
                <a:latin typeface="Tahoma" panose="020B0604030504040204" pitchFamily="34" charset="0"/>
                <a:ea typeface="宋体" panose="02010600030101010101" pitchFamily="2" charset="-122"/>
              </a:rPr>
              <a:t>导购</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049A06-9E53-4C07-AA22-35F6C42C2694}"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98</a:t>
            </a:fld>
            <a:endParaRPr kumimoji="0" lang="en-US" altLang="zh-CN" sz="1400" smtClean="0">
              <a:latin typeface="Tahoma" panose="020B0604030504040204" pitchFamily="34" charset="0"/>
              <a:ea typeface="宋体" panose="02010600030101010101" pitchFamily="2" charset="-122"/>
            </a:endParaRPr>
          </a:p>
        </p:txBody>
      </p:sp>
      <p:pic>
        <p:nvPicPr>
          <p:cNvPr id="10752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1163" y="1039813"/>
            <a:ext cx="8255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矩形 1"/>
          <p:cNvSpPr>
            <a:spLocks noChangeArrowheads="1"/>
          </p:cNvSpPr>
          <p:nvPr/>
        </p:nvSpPr>
        <p:spPr bwMode="auto">
          <a:xfrm>
            <a:off x="900113" y="260350"/>
            <a:ext cx="7343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r>
              <a:rPr lang="en-US" altLang="zh-CN" sz="2400"/>
              <a:t>http://www.iqiyi.com/v_19rrl8nj7k.html</a:t>
            </a:r>
            <a:endParaRPr lang="zh-CN" altLang="en-US" sz="240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A77D2E-A5DB-4E78-A189-199656035A45}" type="slidenum">
              <a:rPr kumimoji="0" lang="zh-CN" altLang="en-US" sz="1400" smtClean="0">
                <a:latin typeface="Tahoma" panose="020B0604030504040204" pitchFamily="34" charset="0"/>
                <a:ea typeface="宋体" panose="02010600030101010101" pitchFamily="2" charset="-122"/>
              </a:rPr>
              <a:pPr>
                <a:spcBef>
                  <a:spcPct val="0"/>
                </a:spcBef>
                <a:buClrTx/>
                <a:buSzTx/>
                <a:buFontTx/>
                <a:buNone/>
              </a:pPr>
              <a:t>99</a:t>
            </a:fld>
            <a:endParaRPr kumimoji="0" lang="en-US" altLang="zh-CN" sz="1400" smtClean="0">
              <a:latin typeface="Tahoma" panose="020B0604030504040204" pitchFamily="34" charset="0"/>
              <a:ea typeface="宋体" panose="02010600030101010101" pitchFamily="2" charset="-122"/>
            </a:endParaRPr>
          </a:p>
        </p:txBody>
      </p:sp>
      <p:sp>
        <p:nvSpPr>
          <p:cNvPr id="108547" name="TextBox 2"/>
          <p:cNvSpPr txBox="1">
            <a:spLocks noChangeArrowheads="1"/>
          </p:cNvSpPr>
          <p:nvPr/>
        </p:nvSpPr>
        <p:spPr bwMode="auto">
          <a:xfrm>
            <a:off x="1331913" y="981075"/>
            <a:ext cx="59769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en-US" altLang="zh-CN" sz="2400">
                <a:latin typeface="Tahoma" panose="020B0604030504040204" pitchFamily="34" charset="0"/>
                <a:ea typeface="宋体" panose="02010600030101010101" pitchFamily="2" charset="-122"/>
              </a:rPr>
              <a:t>http://baidu.ku6.com/watch/06913397464557361705.html?page=videoMultiNeed</a:t>
            </a:r>
            <a:endParaRPr lang="zh-CN" altLang="en-US" sz="2400">
              <a:latin typeface="Tahoma" panose="020B0604030504040204" pitchFamily="34" charset="0"/>
              <a:ea typeface="宋体" panose="02010600030101010101" pitchFamily="2" charset="-122"/>
            </a:endParaRPr>
          </a:p>
        </p:txBody>
      </p:sp>
      <p:pic>
        <p:nvPicPr>
          <p:cNvPr id="108548"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811338"/>
            <a:ext cx="3889375"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华文彩云"/>
        <a:cs typeface=""/>
      </a:majorFont>
      <a:minorFont>
        <a:latin typeface="Comic Sans MS"/>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Wingdings" pitchFamily="2" charset="2"/>
          <a:buChar char="§"/>
          <a:tabLst/>
          <a:defRPr kumimoji="1" lang="en-US" sz="60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Wingdings" pitchFamily="2" charset="2"/>
          <a:buChar char="§"/>
          <a:tabLst/>
          <a:defRPr kumimoji="1" lang="en-US" sz="60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17835</TotalTime>
  <Words>7602</Words>
  <Application>Microsoft Office PowerPoint</Application>
  <PresentationFormat>全屏显示(4:3)</PresentationFormat>
  <Paragraphs>898</Paragraphs>
  <Slides>140</Slides>
  <Notes>14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140</vt:i4>
      </vt:variant>
    </vt:vector>
  </HeadingPairs>
  <TitlesOfParts>
    <vt:vector size="159" baseType="lpstr">
      <vt:lpstr>黑体</vt:lpstr>
      <vt:lpstr>华文彩云</vt:lpstr>
      <vt:lpstr>华文新魏</vt:lpstr>
      <vt:lpstr>华文中宋</vt:lpstr>
      <vt:lpstr>楷体_GB2312</vt:lpstr>
      <vt:lpstr>宋体</vt:lpstr>
      <vt:lpstr>幼圆</vt:lpstr>
      <vt:lpstr>Arial</vt:lpstr>
      <vt:lpstr>Arial Black</vt:lpstr>
      <vt:lpstr>Bookman Old Style</vt:lpstr>
      <vt:lpstr>Calibri</vt:lpstr>
      <vt:lpstr>Comic Sans MS</vt:lpstr>
      <vt:lpstr>Impact</vt:lpstr>
      <vt:lpstr>Symbol</vt:lpstr>
      <vt:lpstr>Tahoma</vt:lpstr>
      <vt:lpstr>Times New Roman</vt:lpstr>
      <vt:lpstr>Wingdings</vt:lpstr>
      <vt:lpstr>Blends</vt:lpstr>
      <vt:lpstr>Picture</vt:lpstr>
      <vt:lpstr>人工智能 Artificial Intelligence</vt:lpstr>
      <vt:lpstr>教学安排</vt:lpstr>
      <vt:lpstr>平时成绩 30分</vt:lpstr>
      <vt:lpstr>专业方向</vt:lpstr>
      <vt:lpstr>两个专业方向</vt:lpstr>
      <vt:lpstr>人工智能课程、学科、学院</vt:lpstr>
      <vt:lpstr>教学目的</vt:lpstr>
      <vt:lpstr>研究方向：数据挖掘，机器学习</vt:lpstr>
      <vt:lpstr>PowerPoint 演示文稿</vt:lpstr>
      <vt:lpstr>推荐参考书</vt:lpstr>
      <vt:lpstr>主要内容 </vt:lpstr>
      <vt:lpstr>第1章 绪论</vt:lpstr>
      <vt:lpstr>第2章 知识表示</vt:lpstr>
      <vt:lpstr>第3章 搜索技术</vt:lpstr>
      <vt:lpstr>第4章 知识推理</vt:lpstr>
      <vt:lpstr>第5章 高级搜索</vt:lpstr>
      <vt:lpstr>第6章 机器学习</vt:lpstr>
      <vt:lpstr>IJCAI人工智能国际联合大会</vt:lpstr>
      <vt:lpstr>PowerPoint 演示文稿</vt:lpstr>
      <vt:lpstr>CCAI中国人工智能大会</vt:lpstr>
      <vt:lpstr>PowerPoint 演示文稿</vt:lpstr>
      <vt:lpstr>吴文俊:中国科学院院士</vt:lpstr>
      <vt:lpstr>四次工业（科技）革命</vt:lpstr>
      <vt:lpstr>人工智能</vt:lpstr>
      <vt:lpstr>什么是智能？</vt:lpstr>
      <vt:lpstr>智能的特征</vt:lpstr>
      <vt:lpstr>第1章 绪论</vt:lpstr>
      <vt:lpstr>什么是人工智能？</vt:lpstr>
      <vt:lpstr>什么是人工智能</vt:lpstr>
      <vt:lpstr>人工智能的定义</vt:lpstr>
      <vt:lpstr>AI学科体系</vt:lpstr>
      <vt:lpstr>人工智能理论基础</vt:lpstr>
      <vt:lpstr>哲学</vt:lpstr>
      <vt:lpstr>数学</vt:lpstr>
      <vt:lpstr>神经科学 </vt:lpstr>
      <vt:lpstr>心理学</vt:lpstr>
      <vt:lpstr>计算机工程</vt:lpstr>
      <vt:lpstr>控制理论</vt:lpstr>
      <vt:lpstr>语言学  </vt:lpstr>
      <vt:lpstr>AI的地位</vt:lpstr>
      <vt:lpstr>人工智能的定义与发展—人工智能的定义</vt:lpstr>
      <vt:lpstr>人工智能的定义与发展—人工智能的起源与发展 </vt:lpstr>
      <vt:lpstr>人工智能的定义与发展—人工智能的起源与发展</vt:lpstr>
      <vt:lpstr>人工智能的定义与发展—人工智能的起源与发展</vt:lpstr>
      <vt:lpstr>英俄翻译</vt:lpstr>
      <vt:lpstr>感知机</vt:lpstr>
      <vt:lpstr>感知机</vt:lpstr>
      <vt:lpstr>感知机</vt:lpstr>
      <vt:lpstr>感知机</vt:lpstr>
      <vt:lpstr>PowerPoint 演示文稿</vt:lpstr>
      <vt:lpstr>PowerPoint 演示文稿</vt:lpstr>
      <vt:lpstr>PowerPoint 演示文稿</vt:lpstr>
      <vt:lpstr>人工智能可以划分为</vt:lpstr>
      <vt:lpstr>PowerPoint 演示文稿</vt:lpstr>
      <vt:lpstr>人类智能的计算机模拟</vt:lpstr>
      <vt:lpstr>IBM的“深蓝”</vt:lpstr>
      <vt:lpstr>IBM的“深蓝”（续1）</vt:lpstr>
      <vt:lpstr>IBM的“深蓝”（续2）</vt:lpstr>
      <vt:lpstr>PowerPoint 演示文稿</vt:lpstr>
      <vt:lpstr>卡斯帕罗夫与深蓝</vt:lpstr>
      <vt:lpstr>IBM的“深蓝”（续3）</vt:lpstr>
      <vt:lpstr>IBM沃森与深蓝系统不同</vt:lpstr>
      <vt:lpstr>模仿人手的动作</vt:lpstr>
      <vt:lpstr>开啤酒盖VS.机器人足球赛</vt:lpstr>
      <vt:lpstr> 深海作业VS.蜘蛛机器人</vt:lpstr>
      <vt:lpstr>无人驾驶</vt:lpstr>
      <vt:lpstr>PowerPoint 演示文稿</vt:lpstr>
      <vt:lpstr>机器人治疗-2001.8</vt:lpstr>
      <vt:lpstr>《人工智能》与《终结者5》</vt:lpstr>
      <vt:lpstr>人工智能的各种认知观</vt:lpstr>
      <vt:lpstr>人工智能的各种认知观</vt:lpstr>
      <vt:lpstr>人工智能的研究目标和内容</vt:lpstr>
      <vt:lpstr>人工智能的研究目标和内容</vt:lpstr>
      <vt:lpstr>人工智能的研究目标和内容</vt:lpstr>
      <vt:lpstr>人工智能研究的主要方法</vt:lpstr>
      <vt:lpstr>人工智能研究的主要内容</vt:lpstr>
      <vt:lpstr>问题求解</vt:lpstr>
      <vt:lpstr>逻辑推理与定理证明</vt:lpstr>
      <vt:lpstr>PowerPoint 演示文稿</vt:lpstr>
      <vt:lpstr>自然语言理解</vt:lpstr>
      <vt:lpstr>讯飞超脑-科大讯飞人工智能计划揭秘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自动程序设计</vt:lpstr>
      <vt:lpstr>专家系统</vt:lpstr>
      <vt:lpstr>专家系统</vt:lpstr>
      <vt:lpstr>机器学习</vt:lpstr>
      <vt:lpstr>神经网络</vt:lpstr>
      <vt:lpstr>机器人学</vt:lpstr>
      <vt:lpstr>在线聊天机器人</vt:lpstr>
      <vt:lpstr>中科院的美女机器人http://v.youku.com/v_playlist/f17347775o1p16.html</vt:lpstr>
      <vt:lpstr>PowerPoint 演示文稿</vt:lpstr>
      <vt:lpstr>PowerPoint 演示文稿</vt:lpstr>
      <vt:lpstr>http://www.iqiyi.com/w_19rta8k959.html</vt:lpstr>
      <vt:lpstr>模式识别</vt:lpstr>
      <vt:lpstr>机器视觉</vt:lpstr>
      <vt:lpstr>智能控制</vt:lpstr>
      <vt:lpstr>智能检索</vt:lpstr>
      <vt:lpstr>智能调度与指挥</vt:lpstr>
      <vt:lpstr>分布式人工智能与Agent</vt:lpstr>
      <vt:lpstr>PowerPoint 演示文稿</vt:lpstr>
      <vt:lpstr>计算智能与进化计算</vt:lpstr>
      <vt:lpstr>数据挖掘与知识发现</vt:lpstr>
      <vt:lpstr>数据挖掘与知识发现</vt:lpstr>
      <vt:lpstr>人工生命</vt:lpstr>
      <vt:lpstr>PowerPoint 演示文稿</vt:lpstr>
      <vt:lpstr>系统与语言工具</vt:lpstr>
      <vt:lpstr>粒计算</vt:lpstr>
      <vt:lpstr>PowerPoint 演示文稿</vt:lpstr>
      <vt:lpstr>PowerPoint 演示文稿</vt:lpstr>
      <vt:lpstr>人工智能研究的特点</vt:lpstr>
      <vt:lpstr>人工智能研究的特点</vt:lpstr>
      <vt:lpstr>人工智能近期发展分析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8个皇后的问题</vt:lpstr>
      <vt:lpstr>PowerPoint 演示文稿</vt:lpstr>
      <vt:lpstr>实验项目</vt:lpstr>
      <vt:lpstr>心理学五个经典实验-类人思维方法</vt:lpstr>
      <vt:lpstr>逻辑推理---理性思维方法</vt:lpstr>
      <vt:lpstr>Agent---理性行为方法</vt:lpstr>
      <vt:lpstr>Turing测试---类人行为方法</vt:lpstr>
      <vt:lpstr>类人行为方法</vt:lpstr>
      <vt:lpstr>类人行为方法</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人工智能原理</dc:title>
  <dc:creator>Administrator</dc:creator>
  <cp:lastModifiedBy>乔胤博</cp:lastModifiedBy>
  <cp:revision>666</cp:revision>
  <cp:lastPrinted>1601-01-01T00:00:00Z</cp:lastPrinted>
  <dcterms:created xsi:type="dcterms:W3CDTF">2000-08-25T15:13:37Z</dcterms:created>
  <dcterms:modified xsi:type="dcterms:W3CDTF">2017-11-18T11:27:59Z</dcterms:modified>
</cp:coreProperties>
</file>